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1" r:id="rId4"/>
    <p:sldId id="260" r:id="rId5"/>
    <p:sldId id="262" r:id="rId6"/>
    <p:sldId id="264" r:id="rId7"/>
    <p:sldId id="263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5551C-153F-1ADC-A97A-47FD66A37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28668" cy="223113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проект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«Безопасное движение: Играй и учись»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D666E5-F9FD-F5A4-ED1F-602C7D1CBB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b="1" i="0" kern="100" dirty="0">
                <a:solidFill>
                  <a:schemeClr val="accent1">
                    <a:lumMod val="75000"/>
                  </a:schemeClr>
                </a:solidFill>
                <a:effectLst/>
                <a:latin typeface=".SFUI-Semibold"/>
                <a:ea typeface="Times New Roman" panose="02020603050405020304" pitchFamily="18" charset="0"/>
                <a:cs typeface="Calibri" panose="020F0502020204030204" pitchFamily="34" charset="0"/>
              </a:rPr>
              <a:t>Подготовили и провели: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b="1" i="0" kern="100" dirty="0">
                <a:solidFill>
                  <a:schemeClr val="accent1">
                    <a:lumMod val="75000"/>
                  </a:schemeClr>
                </a:solidFill>
                <a:effectLst/>
                <a:latin typeface=".SFUI-Semibold"/>
                <a:ea typeface="Times New Roman" panose="02020603050405020304" pitchFamily="18" charset="0"/>
                <a:cs typeface="Calibri" panose="020F0502020204030204" pitchFamily="34" charset="0"/>
              </a:rPr>
              <a:t>воспитатели ГБОУ Школа№1359 </a:t>
            </a:r>
            <a:endParaRPr lang="ru-RU" sz="1800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i="0" kern="100" dirty="0">
                <a:solidFill>
                  <a:schemeClr val="accent1">
                    <a:lumMod val="75000"/>
                  </a:schemeClr>
                </a:solidFill>
                <a:effectLst/>
                <a:latin typeface=".SFUI-Semibold"/>
                <a:ea typeface="Times New Roman" panose="02020603050405020304" pitchFamily="18" charset="0"/>
                <a:cs typeface="Calibri" panose="020F0502020204030204" pitchFamily="34" charset="0"/>
              </a:rPr>
              <a:t>Кухар Светлана Вячеславовна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i="0" kern="100" dirty="0">
                <a:solidFill>
                  <a:schemeClr val="accent1">
                    <a:lumMod val="75000"/>
                  </a:schemeClr>
                </a:solidFill>
                <a:effectLst/>
                <a:latin typeface=".SFUI-Semibold"/>
                <a:ea typeface="Times New Roman" panose="02020603050405020304" pitchFamily="18" charset="0"/>
                <a:cs typeface="Calibri" panose="020F0502020204030204" pitchFamily="34" charset="0"/>
              </a:rPr>
              <a:t>Мельникова Анна Викторовна</a:t>
            </a:r>
            <a:endParaRPr lang="ru-RU" sz="1800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567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860406-E444-EE14-0C49-DFB9C87A5025}"/>
              </a:ext>
            </a:extLst>
          </p:cNvPr>
          <p:cNvSpPr txBox="1"/>
          <p:nvPr/>
        </p:nvSpPr>
        <p:spPr>
          <a:xfrm>
            <a:off x="749808" y="462755"/>
            <a:ext cx="1112824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Цель проекта</a:t>
            </a:r>
          </a:p>
          <a:p>
            <a:pPr algn="ctr"/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Формирование у детей устойчивых знаний и навыков по безопасному поведению на дороге через разнообразные обучающие мероприятия, игровые ситуации и квесты.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Задачи проекта</a:t>
            </a:r>
          </a:p>
          <a:p>
            <a:pPr algn="ctr"/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 algn="ctr">
              <a:buAutoNum type="arabicPeriod"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Ознакомление с основными правилами дорожного движения.</a:t>
            </a:r>
          </a:p>
          <a:p>
            <a:pPr marL="457200" indent="-457200" algn="ctr">
              <a:buAutoNum type="arabicPeriod"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2. Развитие речевых навыков через активное взаимодействие.</a:t>
            </a:r>
          </a:p>
          <a:p>
            <a:pPr algn="ctr"/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3. Формирование практических навыков безопасного поведения.</a:t>
            </a:r>
          </a:p>
          <a:p>
            <a:pPr algn="ctr"/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4. Обучение социальным навыкам через командные мероприятия.</a:t>
            </a:r>
          </a:p>
          <a:p>
            <a:pPr algn="ctr"/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5. Пробуждение интереса к теме безопасности на дороге.</a:t>
            </a:r>
          </a:p>
        </p:txBody>
      </p:sp>
    </p:spTree>
    <p:extLst>
      <p:ext uri="{BB962C8B-B14F-4D97-AF65-F5344CB8AC3E}">
        <p14:creationId xmlns:p14="http://schemas.microsoft.com/office/powerpoint/2010/main" val="119402777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12">
            <a:extLst>
              <a:ext uri="{FF2B5EF4-FFF2-40B4-BE49-F238E27FC236}">
                <a16:creationId xmlns:a16="http://schemas.microsoft.com/office/drawing/2014/main" id="{F7929A09-678C-4A03-9192-D3ABDB100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4">
            <a:extLst>
              <a:ext uri="{FF2B5EF4-FFF2-40B4-BE49-F238E27FC236}">
                <a16:creationId xmlns:a16="http://schemas.microsoft.com/office/drawing/2014/main" id="{2AE7A30D-F763-48A9-B021-367243ACC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08802A17-F58E-4777-8B2E-30D25A1F0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8">
            <a:extLst>
              <a:ext uri="{FF2B5EF4-FFF2-40B4-BE49-F238E27FC236}">
                <a16:creationId xmlns:a16="http://schemas.microsoft.com/office/drawing/2014/main" id="{7CF0A719-ACE5-4354-8E32-02A7322A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20">
            <a:extLst>
              <a:ext uri="{FF2B5EF4-FFF2-40B4-BE49-F238E27FC236}">
                <a16:creationId xmlns:a16="http://schemas.microsoft.com/office/drawing/2014/main" id="{17065D51-633B-43A1-B84D-EB91C0819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22">
            <a:extLst>
              <a:ext uri="{FF2B5EF4-FFF2-40B4-BE49-F238E27FC236}">
                <a16:creationId xmlns:a16="http://schemas.microsoft.com/office/drawing/2014/main" id="{70436A05-7748-4CBE-B3D5-A0DCE20E2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6CED6-6179-129A-67AB-115FF9E7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081" y="1325646"/>
            <a:ext cx="3971902" cy="40829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1900" b="1" i="0" dirty="0">
                <a:solidFill>
                  <a:schemeClr val="accent1">
                    <a:lumMod val="75000"/>
                  </a:schemeClr>
                </a:solidFill>
              </a:rPr>
              <a:t>Обучающие мероприятия</a:t>
            </a:r>
            <a:br>
              <a:rPr lang="ru-RU" sz="1900" b="1" i="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19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   </a:t>
            </a:r>
            <a:r>
              <a:rPr lang="en-US" sz="1900" b="1" i="0" dirty="0">
                <a:solidFill>
                  <a:schemeClr val="accent1">
                    <a:lumMod val="75000"/>
                  </a:schemeClr>
                </a:solidFill>
              </a:rPr>
              <a:t>- Проведены занятия по ознакомлению с дорожными знаками, светофорами и правилами поведения пешеходов.</a:t>
            </a:r>
            <a:br>
              <a:rPr lang="ru-RU" sz="1900" b="1" i="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19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   </a:t>
            </a:r>
            <a:r>
              <a:rPr lang="en-US" sz="1900" b="1" i="0" dirty="0">
                <a:solidFill>
                  <a:schemeClr val="accent1">
                    <a:lumMod val="75000"/>
                  </a:schemeClr>
                </a:solidFill>
              </a:rPr>
              <a:t>- Практические игры, где дети получали задания на закрепление изученного материала (например, «Дорожные знаки»).</a:t>
            </a:r>
            <a:endParaRPr lang="en-US" sz="1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Snip Diagonal Corner Rectangle 6">
            <a:extLst>
              <a:ext uri="{FF2B5EF4-FFF2-40B4-BE49-F238E27FC236}">
                <a16:creationId xmlns:a16="http://schemas.microsoft.com/office/drawing/2014/main" id="{D13BBBF2-EC65-4D97-A653-0154D46C2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-2"/>
            <a:ext cx="7219522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 descr="Изображение выглядит как человек, игра, гвоздь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3AC662-73C3-98AB-AB68-AA81B16F9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66" r="2859" b="1"/>
          <a:stretch/>
        </p:blipFill>
        <p:spPr>
          <a:xfrm>
            <a:off x="3002038" y="3243065"/>
            <a:ext cx="4066029" cy="3605670"/>
          </a:xfrm>
          <a:prstGeom prst="rect">
            <a:avLst/>
          </a:prstGeom>
        </p:spPr>
      </p:pic>
      <p:pic>
        <p:nvPicPr>
          <p:cNvPr id="6" name="Объект 5" descr="Изображение выглядит как одежда, Человеческое лицо, стена, маль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13BF25-E1BF-A152-BC0F-7CF4962427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7106" r="5361" b="-1"/>
          <a:stretch/>
        </p:blipFill>
        <p:spPr>
          <a:xfrm>
            <a:off x="-2" y="-2"/>
            <a:ext cx="4551358" cy="3899758"/>
          </a:xfrm>
          <a:custGeom>
            <a:avLst/>
            <a:gdLst/>
            <a:ahLst/>
            <a:cxnLst/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одежда, мальчик, Человеческое лицо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93EC7A-0B40-F5B7-2D15-2228C712DD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1875"/>
          <a:stretch/>
        </p:blipFill>
        <p:spPr>
          <a:xfrm>
            <a:off x="4709539" y="-9255"/>
            <a:ext cx="2358526" cy="3085835"/>
          </a:xfrm>
          <a:prstGeom prst="rect">
            <a:avLst/>
          </a:prstGeom>
        </p:spPr>
      </p:pic>
      <p:pic>
        <p:nvPicPr>
          <p:cNvPr id="5" name="Объект 4" descr="Изображение выглядит как одежда, в помещении, мальчик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A53D59-F81B-EB7A-4563-74C2D09176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rcRect l="9735" r="13614" b="4"/>
          <a:stretch/>
        </p:blipFill>
        <p:spPr>
          <a:xfrm>
            <a:off x="-9523" y="4057650"/>
            <a:ext cx="2852636" cy="2791084"/>
          </a:xfrm>
          <a:prstGeom prst="rect">
            <a:avLst/>
          </a:prstGeom>
        </p:spPr>
      </p:pic>
      <p:grpSp>
        <p:nvGrpSpPr>
          <p:cNvPr id="47" name="Group 26">
            <a:extLst>
              <a:ext uri="{FF2B5EF4-FFF2-40B4-BE49-F238E27FC236}">
                <a16:creationId xmlns:a16="http://schemas.microsoft.com/office/drawing/2014/main" id="{215F115D-311A-47D5-B1CD-1A50E9783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08DB52B-4E71-4E91-B808-67754E8CA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8">
              <a:extLst>
                <a:ext uri="{FF2B5EF4-FFF2-40B4-BE49-F238E27FC236}">
                  <a16:creationId xmlns:a16="http://schemas.microsoft.com/office/drawing/2014/main" id="{D89D2B60-44AE-4927-A039-933BC4C60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D09CE4-163A-4D5E-B267-00D613DE4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30">
              <a:extLst>
                <a:ext uri="{FF2B5EF4-FFF2-40B4-BE49-F238E27FC236}">
                  <a16:creationId xmlns:a16="http://schemas.microsoft.com/office/drawing/2014/main" id="{170BFD91-6B8F-47C5-A0F9-9591DDAFE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380DB04-959F-4BE5-BBF8-E3F81DCFE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 descr="Изображение выглядит как человек, игра, гвоздь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6BBB39-0502-6E97-015C-6A1CAAAC4C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66" r="2859" b="1"/>
          <a:stretch/>
        </p:blipFill>
        <p:spPr>
          <a:xfrm>
            <a:off x="3008385" y="3252318"/>
            <a:ext cx="4066029" cy="3605670"/>
          </a:xfrm>
          <a:prstGeom prst="rect">
            <a:avLst/>
          </a:prstGeom>
        </p:spPr>
      </p:pic>
      <p:pic>
        <p:nvPicPr>
          <p:cNvPr id="4" name="Объект 5" descr="Изображение выглядит как одежда, Человеческое лицо, стена, маль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22CB38-38C2-C660-3CFB-772E3AE9EE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6" r="5361" b="-1"/>
          <a:stretch/>
        </p:blipFill>
        <p:spPr>
          <a:xfrm>
            <a:off x="6345" y="9251"/>
            <a:ext cx="4551358" cy="3899758"/>
          </a:xfrm>
          <a:custGeom>
            <a:avLst/>
            <a:gdLst/>
            <a:ahLst/>
            <a:cxnLst/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одежда, мальчик, Человеческое лицо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E4AC95-52EC-7A68-8557-DC59A084BB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1875"/>
          <a:stretch/>
        </p:blipFill>
        <p:spPr>
          <a:xfrm>
            <a:off x="4715886" y="-2"/>
            <a:ext cx="2358526" cy="3085835"/>
          </a:xfrm>
          <a:prstGeom prst="rect">
            <a:avLst/>
          </a:prstGeom>
        </p:spPr>
      </p:pic>
      <p:pic>
        <p:nvPicPr>
          <p:cNvPr id="10" name="Объект 4" descr="Изображение выглядит как одежда, в помещении, мальчик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CBF95-C0A1-EC5E-6922-A0C210C2E2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35" r="13614" b="4"/>
          <a:stretch/>
        </p:blipFill>
        <p:spPr>
          <a:xfrm>
            <a:off x="-3176" y="4066903"/>
            <a:ext cx="2852636" cy="27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1C51C-668A-BBF4-00E0-A0932D366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75096"/>
            <a:ext cx="11202988" cy="21177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br>
              <a:rPr lang="ru-RU" sz="1800" b="1" i="0" kern="100" dirty="0">
                <a:effectLst/>
                <a:latin typeface=".SFUI-Semibold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i="0" kern="100" dirty="0">
                <a:solidFill>
                  <a:schemeClr val="accent1">
                    <a:lumMod val="50000"/>
                  </a:schemeClr>
                </a:solidFill>
                <a:effectLst/>
                <a:latin typeface=".SFUI-Semibold"/>
                <a:ea typeface="Times New Roman" panose="02020603050405020304" pitchFamily="18" charset="0"/>
                <a:cs typeface="Calibri" panose="020F0502020204030204" pitchFamily="34" charset="0"/>
              </a:rPr>
              <a:t>Квест</a:t>
            </a:r>
            <a:br>
              <a:rPr lang="ru-RU" sz="18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 </a:t>
            </a:r>
            <a:r>
              <a:rPr lang="ru-RU" sz="1800" i="0" kern="100" dirty="0">
                <a:solidFill>
                  <a:schemeClr val="accent1">
                    <a:lumMod val="50000"/>
                  </a:schemeClr>
                </a:solidFill>
                <a:effectLst/>
                <a:latin typeface=".SFUI-Semibold"/>
                <a:ea typeface="Times New Roman" panose="02020603050405020304" pitchFamily="18" charset="0"/>
                <a:cs typeface="Calibri" panose="020F0502020204030204" pitchFamily="34" charset="0"/>
              </a:rPr>
              <a:t>- Создан квест «Путешествие по дороге безопасности», где дети, разделенные на команды, выполняли задания на различных «станциях» (движение по пешеходному переходу, распознавание сигналов светофора и т. д.).</a:t>
            </a:r>
            <a:br>
              <a:rPr lang="ru-RU" sz="18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 </a:t>
            </a:r>
            <a:r>
              <a:rPr lang="ru-RU" sz="1800" i="0" kern="100" dirty="0">
                <a:solidFill>
                  <a:schemeClr val="accent1">
                    <a:lumMod val="50000"/>
                  </a:schemeClr>
                </a:solidFill>
                <a:effectLst/>
                <a:latin typeface=".SFUI-Semibold"/>
                <a:ea typeface="Times New Roman" panose="02020603050405020304" pitchFamily="18" charset="0"/>
                <a:cs typeface="Calibri" panose="020F0502020204030204" pitchFamily="34" charset="0"/>
              </a:rPr>
              <a:t>- Квест способствовал как индивидуальному, так и командному развитию детей, а также взаимодействию между участниками и обмену знаниями, умениями и навыками.</a:t>
            </a:r>
            <a:br>
              <a:rPr lang="ru-RU" sz="18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C74948C-AB73-0E49-36AD-F9151777DC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9407" y="118397"/>
            <a:ext cx="2753255" cy="2064942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1476877-4B70-F5E9-0410-C5D2078627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98314" y="171184"/>
            <a:ext cx="2753255" cy="20649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4D060B-FBB4-9A53-62F2-6DEEB1F3D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729" y="2323140"/>
            <a:ext cx="2753254" cy="20649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915060-BE48-BE31-A17D-23A919AF6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899" y="2236126"/>
            <a:ext cx="2923741" cy="21928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6AE7BD-3A8B-3820-30DA-56167A3B6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4222" y="265176"/>
            <a:ext cx="1879464" cy="250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46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6CD0A5-6C83-427D-AB05-3BE0E15A7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6653D5-62D5-45D6-B95A-38FB56233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7B25F5-9024-4196-BF35-911797D0B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C23CF1-A0CB-42AA-A759-E1937CA84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A51285-560A-444D-A414-2428698D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EB20B44-7036-4CA2-A2C8-090E3EF2B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2BADC-30D6-C1CD-81F0-0BDE1E63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.SFUI-Semibold"/>
                <a:ea typeface="Times New Roman" panose="02020603050405020304" pitchFamily="18" charset="0"/>
                <a:cs typeface="Calibri" panose="020F0502020204030204" pitchFamily="34" charset="0"/>
              </a:rPr>
              <a:t>Игровые форматы и квесты способствовали развитию командных навыков, дети научились согласовывать действия в группе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0E4EA-CDF9-486F-BB7F-78FDD147C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74D49C9-D395-4276-AFB2-378C4CD00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66B8E82-AC48-4BA5-BB7E-09659FD0A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B4BA15-CAEA-4CC1-B31F-B6DC06C61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72107E4-2149-468E-9673-52C44761D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2A6BA7A-081B-423C-AB3B-4BE6C6BAC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Snip Diagonal Corner Rectangle 12">
            <a:extLst>
              <a:ext uri="{FF2B5EF4-FFF2-40B4-BE49-F238E27FC236}">
                <a16:creationId xmlns:a16="http://schemas.microsoft.com/office/drawing/2014/main" id="{37A342F4-E625-4D46-A79F-C057C4C4E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584587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936FE93-F500-4B60-F0B5-C8C25024F7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207" r="15324" b="-1"/>
          <a:stretch/>
        </p:blipFill>
        <p:spPr>
          <a:xfrm>
            <a:off x="834935" y="854087"/>
            <a:ext cx="2995100" cy="3280831"/>
          </a:xfrm>
          <a:custGeom>
            <a:avLst/>
            <a:gdLst/>
            <a:ahLst/>
            <a:cxnLst/>
            <a:rect l="l" t="t" r="r" b="b"/>
            <a:pathLst>
              <a:path w="2995100" h="3280831">
                <a:moveTo>
                  <a:pt x="402071" y="0"/>
                </a:moveTo>
                <a:lnTo>
                  <a:pt x="2995100" y="0"/>
                </a:lnTo>
                <a:lnTo>
                  <a:pt x="2995100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BEFC46-6D26-8A16-77C3-DBA9490A03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92" r="11463" b="-1"/>
          <a:stretch/>
        </p:blipFill>
        <p:spPr>
          <a:xfrm>
            <a:off x="3977841" y="854087"/>
            <a:ext cx="3015949" cy="328083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DD548D-79DC-EB57-5C23-554F5FD461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11833" r="19960" b="-1"/>
          <a:stretch/>
        </p:blipFill>
        <p:spPr>
          <a:xfrm>
            <a:off x="7141596" y="854087"/>
            <a:ext cx="2983642" cy="3280831"/>
          </a:xfrm>
          <a:custGeom>
            <a:avLst/>
            <a:gdLst/>
            <a:ahLst/>
            <a:cxnLst/>
            <a:rect l="l" t="t" r="r" b="b"/>
            <a:pathLst>
              <a:path w="2983642" h="3280831">
                <a:moveTo>
                  <a:pt x="0" y="0"/>
                </a:moveTo>
                <a:lnTo>
                  <a:pt x="2983642" y="0"/>
                </a:lnTo>
                <a:lnTo>
                  <a:pt x="2983642" y="2876895"/>
                </a:lnTo>
                <a:lnTo>
                  <a:pt x="2579706" y="3280831"/>
                </a:lnTo>
                <a:lnTo>
                  <a:pt x="0" y="32808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60912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09576-3FE6-7634-4F46-67BEB394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487332"/>
            <a:ext cx="11422063" cy="2033291"/>
          </a:xfrm>
        </p:spPr>
        <p:txBody>
          <a:bodyPr>
            <a:normAutofit/>
          </a:bodyPr>
          <a:lstStyle/>
          <a:p>
            <a:pPr algn="ctr"/>
            <a:r>
              <a:rPr lang="ru-RU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.SFUI-Semibold"/>
                <a:ea typeface="Times New Roman" panose="02020603050405020304" pitchFamily="18" charset="0"/>
                <a:cs typeface="Calibri" panose="020F0502020204030204" pitchFamily="34" charset="0"/>
              </a:rPr>
              <a:t>Проведена выставка план- маршрут безопасная дорога от дома к саду, созданная детьми с помощью родителей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C05A10-058D-1F94-EA4E-8EF85C253F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790724" y="-790724"/>
            <a:ext cx="2033290" cy="361473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E5CC21C-D9D1-DFD9-7D9A-CDA9642F7A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9109743" y="-510507"/>
            <a:ext cx="2549775" cy="36147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51CFB7-E1A3-F295-8C5D-C4784AA1A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628969" y="642258"/>
            <a:ext cx="3168221" cy="51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3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1AB9DF-86B9-4220-AD67-4CE4CBA5A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4">
            <a:extLst>
              <a:ext uri="{FF2B5EF4-FFF2-40B4-BE49-F238E27FC236}">
                <a16:creationId xmlns:a16="http://schemas.microsoft.com/office/drawing/2014/main" id="{3F6013B6-E0B7-41A3-9DA7-11D867B59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EC6818-3AD0-4019-823A-B0CC67830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86FC50-A93F-47BA-BA20-217F3CA25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18C33E-6AA5-412F-BF22-EB4DF3D6D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14D38E3-9266-49A6-A5AF-6A6AF7747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6F900-2A60-7F6C-2B6C-4FBB5B3D2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55435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2200" b="1" i="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Проект «Безопасное движение: Играй и учись» показал высокую эффективность в формировании у детей знаний о безопасном поведении на дороге. Использование игровых методов и квестов позволило сделать обучение увлекательным и доступным. Мы уверены, что приобретенные навыки и знания положительно скажутся на безопасности детей в дальнейшем.</a:t>
            </a:r>
            <a:r>
              <a:rPr lang="ru-RU" sz="22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ru-RU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kern="1200" cap="all" dirty="0">
              <a:ln w="3175" cmpd="sng">
                <a:noFill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5" name="Snip Single Corner Rectangle 26">
            <a:extLst>
              <a:ext uri="{FF2B5EF4-FFF2-40B4-BE49-F238E27FC236}">
                <a16:creationId xmlns:a16="http://schemas.microsoft.com/office/drawing/2014/main" id="{16BF4B02-D4A3-485E-8268-E0E86AD1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8508" y="786117"/>
            <a:ext cx="3013681" cy="2397590"/>
          </a:xfrm>
          <a:prstGeom prst="snip1Rect">
            <a:avLst>
              <a:gd name="adj" fmla="val 21472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860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7B41DB-3403-BE9E-B4BA-C83867D9F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93" y="990597"/>
            <a:ext cx="2686406" cy="2014804"/>
          </a:xfrm>
          <a:custGeom>
            <a:avLst/>
            <a:gdLst/>
            <a:ahLst/>
            <a:cxnLst/>
            <a:rect l="l" t="t" r="r" b="b"/>
            <a:pathLst>
              <a:path w="2686406" h="2071946">
                <a:moveTo>
                  <a:pt x="456876" y="0"/>
                </a:moveTo>
                <a:lnTo>
                  <a:pt x="2686406" y="0"/>
                </a:lnTo>
                <a:lnTo>
                  <a:pt x="2686406" y="2071946"/>
                </a:lnTo>
                <a:lnTo>
                  <a:pt x="0" y="2071946"/>
                </a:lnTo>
                <a:lnTo>
                  <a:pt x="0" y="456876"/>
                </a:lnTo>
                <a:close/>
              </a:path>
            </a:pathLst>
          </a:custGeom>
        </p:spPr>
      </p:pic>
      <p:sp>
        <p:nvSpPr>
          <p:cNvPr id="27" name="Snip Single Corner Rectangle 29">
            <a:extLst>
              <a:ext uri="{FF2B5EF4-FFF2-40B4-BE49-F238E27FC236}">
                <a16:creationId xmlns:a16="http://schemas.microsoft.com/office/drawing/2014/main" id="{5DC7B4B0-22AC-48C1-9F81-4220E8719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3057" y="792751"/>
            <a:ext cx="3013681" cy="2390956"/>
          </a:xfrm>
          <a:prstGeom prst="snip1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88A51A-14AE-3728-26D0-B199BBC1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671" y="1003375"/>
            <a:ext cx="2653781" cy="1990335"/>
          </a:xfrm>
          <a:prstGeom prst="rect">
            <a:avLst/>
          </a:prstGeom>
        </p:spPr>
      </p:pic>
      <p:sp>
        <p:nvSpPr>
          <p:cNvPr id="29" name="Snip Single Corner Rectangle 33">
            <a:extLst>
              <a:ext uri="{FF2B5EF4-FFF2-40B4-BE49-F238E27FC236}">
                <a16:creationId xmlns:a16="http://schemas.microsoft.com/office/drawing/2014/main" id="{F13E6148-79CA-43D2-8A4A-18F758F67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8509" y="3355734"/>
            <a:ext cx="3013681" cy="2390957"/>
          </a:xfrm>
          <a:prstGeom prst="snip1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187160-4D58-4BD9-8BF8-640AD838F6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73293" y="3554124"/>
            <a:ext cx="2686406" cy="2014804"/>
          </a:xfrm>
          <a:prstGeom prst="rect">
            <a:avLst/>
          </a:prstGeom>
        </p:spPr>
      </p:pic>
      <p:sp>
        <p:nvSpPr>
          <p:cNvPr id="31" name="Snip Single Corner Rectangle 28">
            <a:extLst>
              <a:ext uri="{FF2B5EF4-FFF2-40B4-BE49-F238E27FC236}">
                <a16:creationId xmlns:a16="http://schemas.microsoft.com/office/drawing/2014/main" id="{483FA6F9-ECEF-4379-92B0-A3DB026F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003057" y="3352980"/>
            <a:ext cx="3035918" cy="2389183"/>
          </a:xfrm>
          <a:prstGeom prst="snip1Rect">
            <a:avLst>
              <a:gd name="adj" fmla="val 21019"/>
            </a:avLst>
          </a:prstGeom>
          <a:solidFill>
            <a:schemeClr val="tx1"/>
          </a:solidFill>
          <a:ln>
            <a:noFill/>
          </a:ln>
          <a:effectLst>
            <a:innerShdw blurRad="57150" dist="38100" dir="600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B6E23C6-3DBF-B9DA-CCAC-FC5B13750F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167704" y="3532587"/>
            <a:ext cx="2706624" cy="2029968"/>
          </a:xfrm>
          <a:custGeom>
            <a:avLst/>
            <a:gdLst/>
            <a:ahLst/>
            <a:cxnLst/>
            <a:rect l="l" t="t" r="r" b="b"/>
            <a:pathLst>
              <a:path w="2706624" h="2073033">
                <a:moveTo>
                  <a:pt x="0" y="0"/>
                </a:moveTo>
                <a:lnTo>
                  <a:pt x="2706624" y="0"/>
                </a:lnTo>
                <a:lnTo>
                  <a:pt x="2706624" y="1648617"/>
                </a:lnTo>
                <a:lnTo>
                  <a:pt x="2282208" y="2073033"/>
                </a:lnTo>
                <a:lnTo>
                  <a:pt x="0" y="2073033"/>
                </a:lnTo>
                <a:close/>
              </a:path>
            </a:pathLst>
          </a:cu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808B59F-59B5-4D5F-902D-B89E4FC86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ECF1129-7089-4232-9AD2-ABFAD658A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B91C0C0-CCAA-4588-A658-0105DA481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C428D96-80C2-43B2-BCB7-FD823AF35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62FA9CF-5A70-40E2-A3B0-025481439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079A8CD-997C-49E9-A4C7-1B99B32EC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566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0873C-1A11-23E6-0E19-EF385B963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675466"/>
            <a:ext cx="8534400" cy="1507067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527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66</TotalTime>
  <Words>292</Words>
  <Application>Microsoft Office PowerPoint</Application>
  <PresentationFormat>Широкоэкранный</PresentationFormat>
  <Paragraphs>25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.SFUI-Semibold</vt:lpstr>
      <vt:lpstr>Calibri</vt:lpstr>
      <vt:lpstr>Century Gothic</vt:lpstr>
      <vt:lpstr>Wingdings 3</vt:lpstr>
      <vt:lpstr>Сектор</vt:lpstr>
      <vt:lpstr>проект  «Безопасное движение: Играй и учись»</vt:lpstr>
      <vt:lpstr>Презентация PowerPoint</vt:lpstr>
      <vt:lpstr>Обучающие мероприятия     - Проведены занятия по ознакомлению с дорожными знаками, светофорами и правилами поведения пешеходов.     - Практические игры, где дети получали задания на закрепление изученного материала (например, «Дорожные знаки»).</vt:lpstr>
      <vt:lpstr> Квест    - Создан квест «Путешествие по дороге безопасности», где дети, разделенные на команды, выполняли задания на различных «станциях» (движение по пешеходному переходу, распознавание сигналов светофора и т. д.).    - Квест способствовал как индивидуальному, так и командному развитию детей, а также взаимодействию между участниками и обмену знаниями, умениями и навыками. </vt:lpstr>
      <vt:lpstr>Игровые форматы и квесты способствовали развитию командных навыков, дети научились согласовывать действия в группе</vt:lpstr>
      <vt:lpstr>Проведена выставка план- маршрут безопасная дорога от дома к саду, созданная детьми с помощью родителей</vt:lpstr>
      <vt:lpstr>Проект «Безопасное движение: Играй и учись» показал высокую эффективность в формировании у детей знаний о безопасном поведении на дороге. Использование игровых методов и квестов позволило сделать обучение увлекательным и доступным. Мы уверены, что приобретенные навыки и знания положительно скажутся на безопасности детей в дальнейшем. 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Кухар Владислав Олегович</dc:creator>
  <cp:lastModifiedBy>My Office</cp:lastModifiedBy>
  <cp:revision>2</cp:revision>
  <dcterms:created xsi:type="dcterms:W3CDTF">2025-04-29T13:08:52Z</dcterms:created>
  <dcterms:modified xsi:type="dcterms:W3CDTF">2025-04-29T14:17:05Z</dcterms:modified>
</cp:coreProperties>
</file>