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0" r:id="rId6"/>
    <p:sldId id="263" r:id="rId7"/>
    <p:sldId id="261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8219-45D8-42F6-B5C1-CB5A8242AFEB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ECE-6A51-484C-AAD7-732116EC2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55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8219-45D8-42F6-B5C1-CB5A8242AFEB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ECE-6A51-484C-AAD7-732116EC2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312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8219-45D8-42F6-B5C1-CB5A8242AFEB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ECE-6A51-484C-AAD7-732116EC2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450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8219-45D8-42F6-B5C1-CB5A8242AFEB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ECE-6A51-484C-AAD7-732116EC2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097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8219-45D8-42F6-B5C1-CB5A8242AFEB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ECE-6A51-484C-AAD7-732116EC2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12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8219-45D8-42F6-B5C1-CB5A8242AFEB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ECE-6A51-484C-AAD7-732116EC2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984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8219-45D8-42F6-B5C1-CB5A8242AFEB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ECE-6A51-484C-AAD7-732116EC2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529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8219-45D8-42F6-B5C1-CB5A8242AFEB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ECE-6A51-484C-AAD7-732116EC2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792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8219-45D8-42F6-B5C1-CB5A8242AFEB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ECE-6A51-484C-AAD7-732116EC2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180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8219-45D8-42F6-B5C1-CB5A8242AFEB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ECE-6A51-484C-AAD7-732116EC2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21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8219-45D8-42F6-B5C1-CB5A8242AFEB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ECE-6A51-484C-AAD7-732116EC2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266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E8219-45D8-42F6-B5C1-CB5A8242AFEB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16ECE-6A51-484C-AAD7-732116EC2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24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1998@edu.mos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20175" cy="6858000"/>
          </a:xfrm>
          <a:prstGeom prst="rect">
            <a:avLst/>
          </a:prstGeom>
        </p:spPr>
      </p:pic>
      <p:pic>
        <p:nvPicPr>
          <p:cNvPr id="18" name="Рисунок 17" descr="emblem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37" y="100012"/>
            <a:ext cx="752475" cy="109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3986212" y="171450"/>
            <a:ext cx="6577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>
              <a:spcAft>
                <a:spcPts val="0"/>
              </a:spcAft>
              <a:tabLst>
                <a:tab pos="409575" algn="l"/>
                <a:tab pos="409575" algn="l"/>
              </a:tabLst>
            </a:pPr>
            <a:r>
              <a:rPr lang="ru-RU" sz="1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И НАУКИ ГОРОДА МОСКВЫ</a:t>
            </a:r>
            <a:endParaRPr lang="ru-RU" sz="1100" dirty="0" smtClean="0">
              <a:solidFill>
                <a:srgbClr val="000000"/>
              </a:solidFill>
              <a:effectLst/>
              <a:latin typeface="NewtonC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hangingPunct="0">
              <a:spcAft>
                <a:spcPts val="0"/>
              </a:spcAft>
              <a:tabLst>
                <a:tab pos="409575" algn="l"/>
                <a:tab pos="409575" algn="l"/>
              </a:tabLst>
            </a:pPr>
            <a:r>
              <a:rPr lang="ru-RU" sz="1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 smtClean="0">
              <a:solidFill>
                <a:srgbClr val="000000"/>
              </a:solidFill>
              <a:effectLst/>
              <a:latin typeface="NewtonC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hangingPunct="0">
              <a:spcAft>
                <a:spcPts val="0"/>
              </a:spcAft>
              <a:tabLst>
                <a:tab pos="409575" algn="l"/>
                <a:tab pos="409575" algn="l"/>
              </a:tabLst>
            </a:pPr>
            <a:r>
              <a:rPr lang="ru-RU" sz="1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ОБЩЕОБРАЗОВАТЕЛЬНОЕ УЧРЕЖДЕНИЕ ГОРОДА МОСКВЫ</a:t>
            </a:r>
            <a:endParaRPr lang="ru-RU" sz="1100" dirty="0" smtClean="0">
              <a:solidFill>
                <a:srgbClr val="000000"/>
              </a:solidFill>
              <a:effectLst/>
              <a:latin typeface="NewtonC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«ШКОЛА № 1998 «ЛУКОМОРЬЕ»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3467100" y="1518166"/>
            <a:ext cx="670888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hangingPunct="0"/>
            <a:r>
              <a:rPr lang="ru-RU" sz="1050" b="1" dirty="0"/>
              <a:t>115211, г. Москва,</a:t>
            </a:r>
            <a:endParaRPr lang="ru-RU" sz="1050" dirty="0"/>
          </a:p>
          <a:p>
            <a:pPr hangingPunct="0"/>
            <a:r>
              <a:rPr lang="ru-RU" sz="1050" b="1" dirty="0"/>
              <a:t>ул. Борисовские пруды, дом 12, корп.3, тел. (495) 341-21-10                                                            </a:t>
            </a:r>
            <a:r>
              <a:rPr lang="en-US" sz="1050" b="1" dirty="0" err="1"/>
              <a:t>sch</a:t>
            </a:r>
            <a:r>
              <a:rPr lang="ru-RU" sz="1050" b="1" dirty="0"/>
              <a:t>1998</a:t>
            </a:r>
            <a:r>
              <a:rPr lang="en-US" sz="1050" b="1" dirty="0"/>
              <a:t>u</a:t>
            </a:r>
            <a:r>
              <a:rPr lang="ru-RU" sz="1050" b="1" dirty="0"/>
              <a:t>.</a:t>
            </a:r>
            <a:r>
              <a:rPr lang="en-US" sz="1050" b="1" dirty="0" err="1"/>
              <a:t>mskobr</a:t>
            </a:r>
            <a:r>
              <a:rPr lang="ru-RU" sz="1050" b="1" dirty="0"/>
              <a:t>.</a:t>
            </a:r>
            <a:r>
              <a:rPr lang="en-US" sz="1050" b="1" dirty="0" err="1"/>
              <a:t>ru</a:t>
            </a:r>
            <a:endParaRPr lang="ru-RU" sz="1050" dirty="0"/>
          </a:p>
          <a:p>
            <a:r>
              <a:rPr lang="ru-RU" sz="1050" b="1" dirty="0"/>
              <a:t>ОКПО 58101119, ОГРН 1027739786458, ИНН/КПП 7724240899/772401001	                </a:t>
            </a:r>
            <a:r>
              <a:rPr lang="en-US" sz="1050" b="1" dirty="0"/>
              <a:t>E</a:t>
            </a:r>
            <a:r>
              <a:rPr lang="ru-RU" sz="1050" b="1" dirty="0"/>
              <a:t>-</a:t>
            </a:r>
            <a:r>
              <a:rPr lang="en-US" sz="1050" b="1" dirty="0"/>
              <a:t>mail</a:t>
            </a:r>
            <a:r>
              <a:rPr lang="ru-RU" sz="1050" b="1" dirty="0"/>
              <a:t>:</a:t>
            </a:r>
            <a:r>
              <a:rPr lang="ru-RU" sz="1050" b="1" u="sng" dirty="0">
                <a:hlinkClick r:id="rId4"/>
              </a:rPr>
              <a:t>1998@</a:t>
            </a:r>
            <a:r>
              <a:rPr lang="en-US" sz="1050" b="1" u="sng" dirty="0" err="1">
                <a:hlinkClick r:id="rId4"/>
              </a:rPr>
              <a:t>edu</a:t>
            </a:r>
            <a:r>
              <a:rPr lang="ru-RU" sz="1050" b="1" u="sng" dirty="0">
                <a:hlinkClick r:id="rId4"/>
              </a:rPr>
              <a:t>.</a:t>
            </a:r>
            <a:r>
              <a:rPr lang="en-US" sz="1050" b="1" u="sng" dirty="0" err="1">
                <a:hlinkClick r:id="rId4"/>
              </a:rPr>
              <a:t>mos</a:t>
            </a:r>
            <a:r>
              <a:rPr lang="ru-RU" sz="1050" b="1" u="sng" dirty="0">
                <a:hlinkClick r:id="rId4"/>
              </a:rPr>
              <a:t>.</a:t>
            </a:r>
            <a:r>
              <a:rPr lang="en-US" sz="1050" b="1" u="sng" dirty="0" err="1">
                <a:hlinkClick r:id="rId4"/>
              </a:rPr>
              <a:t>ru</a:t>
            </a:r>
            <a:endParaRPr lang="ru-RU" sz="1050" dirty="0"/>
          </a:p>
        </p:txBody>
      </p:sp>
      <p:pic>
        <p:nvPicPr>
          <p:cNvPr id="1025" name="Рисунок 1" descr="emble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247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43061" y="2998573"/>
            <a:ext cx="308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«Дорожная азбука!»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группа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84757" y="4761470"/>
            <a:ext cx="29897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 воспитатели: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Иванова И.Б.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Королева И.В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052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20175" cy="6858000"/>
          </a:xfrm>
          <a:prstGeom prst="rect">
            <a:avLst/>
          </a:prstGeom>
        </p:spPr>
      </p:pic>
      <p:pic>
        <p:nvPicPr>
          <p:cNvPr id="1025" name="Рисунок 1" descr="emble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247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38400" y="699587"/>
            <a:ext cx="6096000" cy="42415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 по ПДД в средней группе  «Дорожная азбука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 проекта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творческий, познавательно – игровой.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Длительность проект: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3недели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Участники: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воспитанники средней группы, воспитатель, родители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 и просто жизненная необходимость обучения детей Правилам дорожного движения несомненна. Статистика утверждает, что очень часто причиной  дорожно-транспортных происшествий являются именно дети. Приводят к этому элементарное незнание основ Правил дорожного движения и безучастное отношение взрослых к поведению детей на проезжей части. Другой причиной является то, что дошкольники ещё в должной степени не умеют управлять своим поведением, у них ещё не выработалась способность предвидеть возможную опасность, поэтому они безмятежно выбегают на дорогу. Известно, что привычки, закреплённые в детстве, остаются на всю жизнь, поэтому изучение Правил дорожного движения, является одной из главных задач на сегодняшний день, а способствовать этому будет работа над проектом, посвящённая изучению Правил дорожного движения.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16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20175" cy="6858000"/>
          </a:xfrm>
          <a:prstGeom prst="rect">
            <a:avLst/>
          </a:prstGeom>
        </p:spPr>
      </p:pic>
      <p:pic>
        <p:nvPicPr>
          <p:cNvPr id="1025" name="Рисунок 1" descr="emble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247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98573" y="147778"/>
            <a:ext cx="6096000" cy="5573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Формы реализации проекта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endParaRPr lang="ru-RU" sz="14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беседы;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рассматривание иллюстраций;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раскрашивание картинок;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дидактические игры;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подвижные игры;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рисование светофора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 родителей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участию в проекте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заинтересованность детей темой, у детей сформированы первоначальные знания правил дорожного движения и навыки безопасного поведения на дороге и на улице.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Продукт проектной деятельности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создание в группе для детей уголка по правилам дорожного движения, создание уголка безопасности для родителей, спортивно - познавательный досуг по ПДД «Правила должны мы знать, их нам надо соблюдать!»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Образовательные области:</a:t>
            </a:r>
            <a:endParaRPr lang="ru-RU" sz="14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Социально-коммуникативное развитие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Познавательное развитие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Речевое развитие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-Художественно-эстетическое развитие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-Физическое развитие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262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20175" cy="6858000"/>
          </a:xfrm>
          <a:prstGeom prst="rect">
            <a:avLst/>
          </a:prstGeom>
        </p:spPr>
      </p:pic>
      <p:pic>
        <p:nvPicPr>
          <p:cNvPr id="1025" name="Рисунок 1" descr="emble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247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50920" y="230584"/>
            <a:ext cx="9083304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проекта:</a:t>
            </a:r>
          </a:p>
          <a:p>
            <a:r>
              <a:rPr lang="ru-RU" sz="1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 – подготовительный</a:t>
            </a:r>
            <a:r>
              <a:rPr lang="ru-RU" sz="1400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1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</a:t>
            </a:r>
            <a:r>
              <a:rPr lang="ru-RU" sz="14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поставить проблему перед детьми «Для чего необходимо знать правила дорожного движения?».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-подбор художественной литературы по теме.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-подбор наглядно-иллюстративного материала.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-изготовление атрибутов для сюжетно-ролевых и подвижных игр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-подбор материала для продуктивной деятельности.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-подготовка методического материала для родителей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2 </a:t>
            </a:r>
            <a:r>
              <a:rPr lang="ru-RU" sz="1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 - обсуждение проблемы, принятие </a:t>
            </a:r>
            <a:r>
              <a:rPr lang="ru-RU" sz="14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довести до детей важность данной проблемы: «Незнание правил дорожного движения может привести к беде!»;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изучить методическую литературу;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провести с детьми беседы по теме: «Мой друг - светофор», «Правила дорожного движения»;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использовать игровые технологии при обучении дошкольников ПДД</a:t>
            </a:r>
          </a:p>
          <a:p>
            <a:pPr marL="285750" indent="-285750"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поместить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 в уголке  безопасности материал по правилам дорожного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</a:t>
            </a:r>
          </a:p>
          <a:p>
            <a:r>
              <a:rPr lang="ru-RU" sz="1400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 - работа над </a:t>
            </a:r>
            <a:r>
              <a:rPr lang="ru-RU" sz="14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проектом</a:t>
            </a:r>
          </a:p>
          <a:p>
            <a:pPr marL="342900" indent="-342900">
              <a:buAutoNum type="arabicPeriod"/>
            </a:pP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иллюстративного материала по теме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«Правила дорожного движения», «Мой друг-светофор», «Правила поведения на дороге и на улице»,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изображением транспортных средств и дорожных знаков…</a:t>
            </a:r>
          </a:p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Художественное творчество: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«Светофор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 друг», раскраски по ПДД.</a:t>
            </a:r>
          </a:p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Чтение художественной литературы: 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Барто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«Грузовик»;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Домоховский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«Чудесный островок»;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 Житков «Светофор»;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Заходер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«Шофер»;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Берестов «Про машину»;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Веревка «Учимся переходить дорогу»;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Кожевников «Светофор»;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Семерин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«Держись дорожных правил строго»;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 Мигунова «Учимся переходить дорогу»;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Бедарев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«Азбука безопасности»;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Волкова «Про правила дорожного движения»;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Маршак «Мяч»</a:t>
            </a:r>
          </a:p>
          <a:p>
            <a:endParaRPr lang="ru-RU" sz="1400" b="1" u="sng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4249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20175" cy="6858000"/>
          </a:xfrm>
          <a:prstGeom prst="rect">
            <a:avLst/>
          </a:prstGeom>
        </p:spPr>
      </p:pic>
      <p:pic>
        <p:nvPicPr>
          <p:cNvPr id="1025" name="Рисунок 1" descr="emble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247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77930" y="303569"/>
            <a:ext cx="925160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 работы:</a:t>
            </a:r>
            <a:endParaRPr lang="ru-RU" sz="1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Создан в группе для родителей «Уголок Безопасности»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Создан в группе для детей  уголок ПДД «Дорожная Азбука»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Провели для детей  спортивно - познавательный досуг  по ПДД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«Дорожная Азбука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Участие в городском конкурсе «Город без опасности»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Оформление фотовыставки «Я соблюдаю ПДД»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12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sz="1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владеют первоначальными знаниями о правилах дорожного движения и необходимостью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ППД.</a:t>
            </a:r>
          </a:p>
          <a:p>
            <a:pPr lvl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словарного запаса детей новыми словами: автодорога, 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проезжая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часть, тротуар, пешеходная дорожка, пешеход, пассажир, пешеходный переход,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перекресток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светофор, дорожные знаки.</a:t>
            </a:r>
          </a:p>
          <a:p>
            <a:pPr lvl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и обобщение у детей представлений о различных видах 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транспорта, о движении транспорта.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проект способствует более глубокому усвоению детьми правил поведения на улице,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закреплению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знаний и умений, формированию осознанного отношения к их соблюдению,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чувства контроля, ответственности за свои поступки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стали более ответственно относиться к обучению дорожной грамотности своих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</a:p>
          <a:p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изучаемой литературы</a:t>
            </a:r>
            <a:endParaRPr lang="ru-RU" sz="1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Авдеева Н.Н.,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Стёркина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Р.Б. «Безопасность». — СПб: «Детство — Пресс», 2004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Белая К.Ю.,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Зимонина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В.Н. Как обеспечить безопасность дошкольников. — М.: «Просвещение», 2000, издание 2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Белая К.Ю.,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Зимонина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В.Н. Твоя безопасность. -М.: «Просвещение», 2000, 2изд издание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Извекова Н.А., Медведева А.Ф. Занятия по правилам дорожного движения.- М.: ООО «ТЦ Сфера», 2009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Клименко В.Р. Обучайте дошкольников правилам движения.- М.: «Просвещение», 1973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Козловская Е.А. Профилактика детского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транспортного травматизма.- М.: «Издательский Дом Третий Рим», 2008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дорожного движения.- М.: «Просвещение», 1984, издание 9</a:t>
            </a:r>
          </a:p>
          <a:p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Саулина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Т.Ф. Три сигнала светофора.- М.: «Просвещение», 1989</a:t>
            </a:r>
          </a:p>
          <a:p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Старцева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О.Ю. Школа дорожных наук.- М.: ООО «ТЦ Сфера», 2009, изд.2 Черепанова С.Н. Правила дорожного движения.- «Издательство Скрипторий 2003»</a:t>
            </a: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802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20175" cy="6858000"/>
          </a:xfrm>
          <a:prstGeom prst="rect">
            <a:avLst/>
          </a:prstGeom>
        </p:spPr>
      </p:pic>
      <p:pic>
        <p:nvPicPr>
          <p:cNvPr id="1025" name="Рисунок 1" descr="emble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247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222" y="578501"/>
            <a:ext cx="2690553" cy="20179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65"/>
          <a:stretch/>
        </p:blipFill>
        <p:spPr>
          <a:xfrm>
            <a:off x="5954684" y="547687"/>
            <a:ext cx="2765367" cy="2624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707477" y="104585"/>
            <a:ext cx="4638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о правилах дорожного движения 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767" y="3811385"/>
            <a:ext cx="2632364" cy="19742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157" y="3811385"/>
            <a:ext cx="2632363" cy="1974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81" y="3807877"/>
            <a:ext cx="2637040" cy="19777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832601" y="3338726"/>
            <a:ext cx="6143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Настольная игра «Дорожная азбука»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906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20175" cy="6858000"/>
          </a:xfrm>
          <a:prstGeom prst="rect">
            <a:avLst/>
          </a:prstGeom>
        </p:spPr>
      </p:pic>
      <p:pic>
        <p:nvPicPr>
          <p:cNvPr id="1025" name="Рисунок 1" descr="emble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247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106" y="382385"/>
            <a:ext cx="2361160" cy="3148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378334" y="623455"/>
            <a:ext cx="3832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Фотовыставка «Я соблюдаю ПДД»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1" r="5064" b="13834"/>
          <a:stretch/>
        </p:blipFill>
        <p:spPr>
          <a:xfrm>
            <a:off x="2192629" y="4116861"/>
            <a:ext cx="3039084" cy="16521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358" y="4116862"/>
            <a:ext cx="2937192" cy="16521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305" y="4116860"/>
            <a:ext cx="2937193" cy="16521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712171" y="3705749"/>
            <a:ext cx="665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 на прогулке «Воробышки и автомобиль»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236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20175" cy="6858000"/>
          </a:xfrm>
          <a:prstGeom prst="rect">
            <a:avLst/>
          </a:prstGeom>
        </p:spPr>
      </p:pic>
      <p:pic>
        <p:nvPicPr>
          <p:cNvPr id="1025" name="Рисунок 1" descr="emble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247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5"/>
          <a:stretch/>
        </p:blipFill>
        <p:spPr>
          <a:xfrm>
            <a:off x="2335530" y="847898"/>
            <a:ext cx="2061903" cy="20240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678" y="847898"/>
            <a:ext cx="2543619" cy="19077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731" y="847898"/>
            <a:ext cx="2594611" cy="19459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00648" y="363021"/>
            <a:ext cx="7273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Художественное творчество (Аппликация) «Пешеходный переход»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753" y="3719888"/>
            <a:ext cx="2592978" cy="2692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3"/>
          <a:stretch/>
        </p:blipFill>
        <p:spPr>
          <a:xfrm>
            <a:off x="2863304" y="3719888"/>
            <a:ext cx="1748292" cy="28845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5"/>
          <a:stretch/>
        </p:blipFill>
        <p:spPr>
          <a:xfrm>
            <a:off x="8137581" y="3719888"/>
            <a:ext cx="1765188" cy="30403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100648" y="3145883"/>
            <a:ext cx="7273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уголка ПДД в игровой зоне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163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20175" cy="6858000"/>
          </a:xfrm>
          <a:prstGeom prst="rect">
            <a:avLst/>
          </a:prstGeom>
        </p:spPr>
      </p:pic>
      <p:pic>
        <p:nvPicPr>
          <p:cNvPr id="1025" name="Рисунок 1" descr="emble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247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39986" y="2432890"/>
            <a:ext cx="58438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6628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1040</Words>
  <Application>Microsoft Office PowerPoint</Application>
  <PresentationFormat>Широкоэкранный</PresentationFormat>
  <Paragraphs>104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NewtonC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super.r305@yandex.ru</dc:creator>
  <cp:lastModifiedBy>super.r305@yandex.ru</cp:lastModifiedBy>
  <cp:revision>11</cp:revision>
  <dcterms:created xsi:type="dcterms:W3CDTF">2025-02-26T12:29:53Z</dcterms:created>
  <dcterms:modified xsi:type="dcterms:W3CDTF">2025-03-25T05:38:54Z</dcterms:modified>
</cp:coreProperties>
</file>