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1" r:id="rId2"/>
  </p:sldMasterIdLst>
  <p:notesMasterIdLst>
    <p:notesMasterId r:id="rId24"/>
  </p:notesMasterIdLst>
  <p:sldIdLst>
    <p:sldId id="256" r:id="rId3"/>
    <p:sldId id="281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58" r:id="rId17"/>
    <p:sldId id="273" r:id="rId18"/>
    <p:sldId id="274" r:id="rId19"/>
    <p:sldId id="279" r:id="rId20"/>
    <p:sldId id="278" r:id="rId21"/>
    <p:sldId id="280" r:id="rId22"/>
    <p:sldId id="26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0033CC"/>
    <a:srgbClr val="FF3300"/>
    <a:srgbClr val="9933FF"/>
    <a:srgbClr val="003300"/>
    <a:srgbClr val="0000CC"/>
    <a:srgbClr val="CC9900"/>
    <a:srgbClr val="66FF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7" autoAdjust="0"/>
    <p:restoredTop sz="91884" autoAdjust="0"/>
  </p:normalViewPr>
  <p:slideViewPr>
    <p:cSldViewPr>
      <p:cViewPr varScale="1">
        <p:scale>
          <a:sx n="78" d="100"/>
          <a:sy n="78" d="100"/>
        </p:scale>
        <p:origin x="66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699D8C0-0822-4CF0-A636-C66B8B94A178}" type="datetimeFigureOut">
              <a:rPr lang="ru-RU"/>
              <a:pPr>
                <a:defRPr/>
              </a:pPr>
              <a:t>15.03.2025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4A467B-CA80-448F-8ED5-825AF9E59CB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9C90474F-59C6-405F-BD75-237A544C0277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33AB6AD4-6DC9-45DD-AB20-96282D804E82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DB5045A1-54A8-42EE-9CAC-18792BDFBDAE}" type="slidenum">
              <a:rPr lang="ru-RU" altLang="ru-RU"/>
              <a:pPr eaLnBrk="1" hangingPunct="1"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D1DE2492-B7C6-4C7F-8D02-8F489296D970}" type="slidenum">
              <a:rPr lang="ru-RU" altLang="ru-RU" sz="1200"/>
              <a:pPr algn="r" eaLnBrk="1" hangingPunct="1"/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90B3BEA6-5F0E-45F6-A297-5D0C37420825}" type="slidenum">
              <a:rPr lang="ru-RU" altLang="ru-RU" sz="1200"/>
              <a:pPr algn="r" eaLnBrk="1" hangingPunct="1"/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813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928272CA-7FBD-4178-84D8-20B4B7CDB987}" type="slidenum">
              <a:rPr lang="ru-RU" altLang="ru-RU" sz="1200"/>
              <a:pPr algn="r" eaLnBrk="1" hangingPunct="1"/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7373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7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3733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73734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37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373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7373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3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3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4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4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37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374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73744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745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746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747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748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749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37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37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3752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3D670261-1C31-451C-AFE9-65C703E6EE32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7375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666C78-51D4-4467-82E1-85A4E6BD9AF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3754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C2A789-8826-477F-A9B0-CA10CB120603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A4B9E-5028-402D-AABE-D8AB70BE22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91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C42F5B-406C-46D8-9864-152B1B7C9DFD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FE88D-D7CF-4DF2-802A-84F7977DCE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7470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27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685B1-FB23-4586-90E1-0BAB3C4DCC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613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0D73BF-4099-4D4E-8575-23DCE4B9598E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46A95-2192-48E8-9AAD-3221D03A85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649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8BF68B-3642-4056-97E2-8E7D3E7C2F24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7C543-FCE5-4838-916F-16C639340B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968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E62001-F788-4EC1-953B-8BAA85D3CA69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6A900-7968-4846-8864-E0DAF0104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87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D2315C-5CA1-45F9-8EF4-1C0E1DCEB4DA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ABF9E-CB1E-4BE7-A8A7-97FEFADD17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111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F8383-6B86-4F85-9F19-6EE61FA01ACB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C82CD-79CF-4C0F-9353-800F88D67B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599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ECFDDF-4BB1-47B8-85C9-683A0E489444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D0A71-0803-4548-9E83-0E413D5706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67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60367B-08FB-4196-BD32-617537516F6D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32F7D-DC47-4EF4-8FD6-B1097EFC1E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43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24D8EC-DD4C-4F7C-9497-7309AD441FDD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B4D2A-D5F7-4D93-A308-501BD4DCC6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31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270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7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270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727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271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7271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27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7272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72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72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72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72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72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27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27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B0FF97EF-74BA-4D05-967B-FC25F3B258D2}" type="datetimeFigureOut">
              <a:rPr lang="ru-RU" altLang="ru-RU"/>
              <a:pPr/>
              <a:t>15.03.2025</a:t>
            </a:fld>
            <a:endParaRPr lang="ru-RU" altLang="ru-RU"/>
          </a:p>
        </p:txBody>
      </p:sp>
      <p:sp>
        <p:nvSpPr>
          <p:cNvPr id="727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727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00C80B6-DDB3-48D5-84C1-7082D8519B1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17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41F78C1-C155-4F1D-964C-BF17CC2309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85513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13.jpeg"/><Relationship Id="rId5" Type="http://schemas.openxmlformats.org/officeDocument/2006/relationships/image" Target="../media/image19.png"/><Relationship Id="rId1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25.jpeg"/><Relationship Id="rId9" Type="http://schemas.openxmlformats.org/officeDocument/2006/relationships/image" Target="../media/image23.gif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25.jpeg"/><Relationship Id="rId9" Type="http://schemas.openxmlformats.org/officeDocument/2006/relationships/image" Target="../media/image23.gif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0.jpe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42.jpeg"/><Relationship Id="rId7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44.png"/><Relationship Id="rId10" Type="http://schemas.openxmlformats.org/officeDocument/2006/relationships/image" Target="../media/image7.png"/><Relationship Id="rId4" Type="http://schemas.openxmlformats.org/officeDocument/2006/relationships/image" Target="../media/image43.jpe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jpeg"/><Relationship Id="rId11" Type="http://schemas.openxmlformats.org/officeDocument/2006/relationships/image" Target="../media/image13.jpeg"/><Relationship Id="rId5" Type="http://schemas.openxmlformats.org/officeDocument/2006/relationships/image" Target="../media/image42.jpeg"/><Relationship Id="rId10" Type="http://schemas.openxmlformats.org/officeDocument/2006/relationships/image" Target="../media/image45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jpeg"/><Relationship Id="rId11" Type="http://schemas.openxmlformats.org/officeDocument/2006/relationships/image" Target="../media/image13.jpeg"/><Relationship Id="rId5" Type="http://schemas.openxmlformats.org/officeDocument/2006/relationships/image" Target="../media/image42.jpeg"/><Relationship Id="rId10" Type="http://schemas.openxmlformats.org/officeDocument/2006/relationships/image" Target="../media/image45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wmf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jpeg"/><Relationship Id="rId11" Type="http://schemas.openxmlformats.org/officeDocument/2006/relationships/image" Target="../media/image16.gif"/><Relationship Id="rId5" Type="http://schemas.openxmlformats.org/officeDocument/2006/relationships/image" Target="../media/image4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3.jpe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11.xml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F:\пдд\гиф\fon-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175"/>
            <a:ext cx="911066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9512" y="2132856"/>
            <a:ext cx="8784975" cy="24034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800" dirty="0" smtClean="0">
                <a:solidFill>
                  <a:srgbClr val="FF0000"/>
                </a:solidFill>
              </a:rPr>
              <a:t>Интерактивная игра </a:t>
            </a:r>
            <a:r>
              <a:rPr lang="ru-RU" altLang="ru-RU" sz="4800" dirty="0" smtClean="0">
                <a:solidFill>
                  <a:srgbClr val="FFC000"/>
                </a:solidFill>
              </a:rPr>
              <a:t/>
            </a:r>
            <a:br>
              <a:rPr lang="ru-RU" altLang="ru-RU" sz="4800" dirty="0" smtClean="0">
                <a:solidFill>
                  <a:srgbClr val="FFC000"/>
                </a:solidFill>
              </a:rPr>
            </a:br>
            <a:r>
              <a:rPr lang="ru-RU" altLang="ru-RU" sz="4800" dirty="0" smtClean="0">
                <a:solidFill>
                  <a:srgbClr val="FFC000"/>
                </a:solidFill>
              </a:rPr>
              <a:t>по безопасности дорожного движения: </a:t>
            </a:r>
            <a:br>
              <a:rPr lang="ru-RU" altLang="ru-RU" sz="4800" dirty="0" smtClean="0">
                <a:solidFill>
                  <a:srgbClr val="FFC000"/>
                </a:solidFill>
              </a:rPr>
            </a:br>
            <a:r>
              <a:rPr lang="ru-RU" altLang="ru-RU" sz="4800" dirty="0" smtClean="0">
                <a:solidFill>
                  <a:srgbClr val="00FF00"/>
                </a:solidFill>
              </a:rPr>
              <a:t>«</a:t>
            </a:r>
            <a:r>
              <a:rPr lang="ru-RU" altLang="ru-RU" sz="4800" dirty="0" err="1" smtClean="0">
                <a:solidFill>
                  <a:srgbClr val="00FF00"/>
                </a:solidFill>
              </a:rPr>
              <a:t>Машинарики</a:t>
            </a:r>
            <a:r>
              <a:rPr lang="ru-RU" altLang="ru-RU" sz="4800" dirty="0" smtClean="0">
                <a:solidFill>
                  <a:srgbClr val="00FF00"/>
                </a:solidFill>
              </a:rPr>
              <a:t>»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02469" y="-18963"/>
            <a:ext cx="7772400" cy="9996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ru-RU" altLang="ru-RU" sz="4800" kern="0" dirty="0" smtClean="0">
                <a:solidFill>
                  <a:srgbClr val="0033CC"/>
                </a:solidFill>
              </a:rPr>
              <a:t>ГБОУ Школа №463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3338" y="5688458"/>
            <a:ext cx="7772400" cy="9996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 eaLnBrk="1" hangingPunct="1">
              <a:defRPr/>
            </a:pPr>
            <a:r>
              <a:rPr lang="ru-RU" altLang="ru-RU" sz="3600" kern="0" dirty="0" smtClean="0">
                <a:solidFill>
                  <a:srgbClr val="9933FF"/>
                </a:solidFill>
              </a:rPr>
              <a:t>Музыкальный руководитель:</a:t>
            </a:r>
          </a:p>
          <a:p>
            <a:pPr algn="l" eaLnBrk="1" hangingPunct="1">
              <a:defRPr/>
            </a:pPr>
            <a:r>
              <a:rPr lang="ru-RU" altLang="ru-RU" sz="3600" kern="0" dirty="0" smtClean="0">
                <a:solidFill>
                  <a:srgbClr val="9933FF"/>
                </a:solidFill>
              </a:rPr>
              <a:t>Лихобабенко Светлана Викторовна</a:t>
            </a:r>
          </a:p>
        </p:txBody>
      </p:sp>
      <p:pic>
        <p:nvPicPr>
          <p:cNvPr id="3" name="Андрей Петров - Вальс (из к ф Берегись автомобиля) (audiopoisk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6761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4" name="Picture 40" descr="IMG_6243_panorama_privokzalnoy_ploshjadi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1035050"/>
            <a:ext cx="14184313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1113"/>
            <a:ext cx="9396413" cy="1157287"/>
          </a:xfrm>
        </p:spPr>
        <p:txBody>
          <a:bodyPr/>
          <a:lstStyle/>
          <a:p>
            <a:endParaRPr lang="ru-RU" altLang="ru-RU" sz="2400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3789363"/>
            <a:ext cx="9223375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6538" y="5975350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59588" y="544671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978650" y="5207000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492875" y="623728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350000" y="648493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69138" y="49244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710363" y="56991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89663" y="671671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353300" y="413543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226300" y="435927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153275" y="46577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81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443788" y="384016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83" name="Line 6"/>
          <p:cNvSpPr>
            <a:spLocks noChangeShapeType="1"/>
          </p:cNvSpPr>
          <p:nvPr/>
        </p:nvSpPr>
        <p:spPr bwMode="auto">
          <a:xfrm>
            <a:off x="0" y="5410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285" name="Picture 2" descr="C:\Documents and Settings\User\Рабочий стол\презентация\останов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46250"/>
            <a:ext cx="27701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Rectangle 35"/>
          <p:cNvSpPr>
            <a:spLocks noChangeArrowheads="1"/>
          </p:cNvSpPr>
          <p:nvPr/>
        </p:nvSpPr>
        <p:spPr bwMode="auto">
          <a:xfrm>
            <a:off x="2771775" y="171926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287" name="Picture 3" descr="C:\Documents and Settings\User\Рабочий стол\презентация\остновка зна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125538"/>
            <a:ext cx="6683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C:\Documents and Settings\User\Рабочий стол\презентация\крош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2505075"/>
            <a:ext cx="90646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5" descr="C:\Documents and Settings\User\Рабочий стол\презентация\ежик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8048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C:\Documents and Settings\User\Рабочий стол\презентация\arg-school-bus-tr-ur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81075"/>
            <a:ext cx="4473575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91" name="Группа 28"/>
          <p:cNvGrpSpPr>
            <a:grpSpLocks/>
          </p:cNvGrpSpPr>
          <p:nvPr/>
        </p:nvGrpSpPr>
        <p:grpSpPr bwMode="auto">
          <a:xfrm>
            <a:off x="7121525" y="1430338"/>
            <a:ext cx="719138" cy="2359025"/>
            <a:chOff x="2749550" y="3500438"/>
            <a:chExt cx="719138" cy="2359025"/>
          </a:xfrm>
        </p:grpSpPr>
        <p:sp>
          <p:nvSpPr>
            <p:cNvPr id="11297" name="Rectangle 35"/>
            <p:cNvSpPr>
              <a:spLocks noChangeArrowheads="1"/>
            </p:cNvSpPr>
            <p:nvPr/>
          </p:nvSpPr>
          <p:spPr bwMode="auto">
            <a:xfrm>
              <a:off x="2959100" y="4052888"/>
              <a:ext cx="100013" cy="1806575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11298" name="Picture 11" descr="Untitled-1 copy"/>
            <p:cNvPicPr>
              <a:picLocks noChangeAspect="1" noChangeArrowheads="1"/>
            </p:cNvPicPr>
            <p:nvPr/>
          </p:nvPicPr>
          <p:blipFill>
            <a:blip r:embed="rId10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550" y="3500438"/>
              <a:ext cx="719138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42" descr="C:\Documents and Settings\User\Рабочий стол\презентация\крош в коляске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162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1"/>
          <p:cNvGrpSpPr>
            <a:grpSpLocks/>
          </p:cNvGrpSpPr>
          <p:nvPr/>
        </p:nvGrpSpPr>
        <p:grpSpPr bwMode="auto">
          <a:xfrm>
            <a:off x="971550" y="1412875"/>
            <a:ext cx="7496175" cy="4217988"/>
            <a:chOff x="855902" y="1623638"/>
            <a:chExt cx="7497151" cy="4217148"/>
          </a:xfrm>
        </p:grpSpPr>
        <p:pic>
          <p:nvPicPr>
            <p:cNvPr id="11295" name="Picture 43" descr="C:\Documents and Settings\User\Рабочий стол\презентация\карыч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02" y="1623638"/>
              <a:ext cx="7497151" cy="4217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1403661" y="4759913"/>
              <a:ext cx="6552465" cy="720581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solidFill>
                    <a:srgbClr val="FFFF00"/>
                  </a:solidFill>
                </a:rPr>
                <a:t>Послушай дружок, как вышел с автобуса  не обходи его спереди, а только сзади.</a:t>
              </a:r>
            </a:p>
          </p:txBody>
        </p:sp>
      </p:grpSp>
      <p:sp>
        <p:nvSpPr>
          <p:cNvPr id="38" name="Прямоугольник 3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651500" y="5300663"/>
            <a:ext cx="1377950" cy="287337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25400" algn="ctr">
            <a:solidFill>
              <a:srgbClr val="006F95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00CC"/>
                </a:solidFill>
                <a:hlinkClick r:id="rId14" action="ppaction://hlinksldjump"/>
              </a:rPr>
              <a:t>обратно</a:t>
            </a:r>
            <a:endParaRPr lang="ru-RU" altLang="ru-RU">
              <a:solidFill>
                <a:srgbClr val="0000CC"/>
              </a:solidFill>
            </a:endParaRPr>
          </a:p>
        </p:txBody>
      </p:sp>
      <p:sp>
        <p:nvSpPr>
          <p:cNvPr id="11300" name="AutoShape 36"/>
          <p:cNvSpPr>
            <a:spLocks noChangeArrowheads="1"/>
          </p:cNvSpPr>
          <p:nvPr/>
        </p:nvSpPr>
        <p:spPr bwMode="auto">
          <a:xfrm>
            <a:off x="0" y="0"/>
            <a:ext cx="3851275" cy="1657350"/>
          </a:xfrm>
          <a:prstGeom prst="wedgeEllipseCallout">
            <a:avLst>
              <a:gd name="adj1" fmla="val 37264"/>
              <a:gd name="adj2" fmla="val 91856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А что тут думать?! Я кстати все хотел водителя увидеть. Пойду-ка спереди обойду!</a:t>
            </a:r>
          </a:p>
        </p:txBody>
      </p:sp>
      <p:sp>
        <p:nvSpPr>
          <p:cNvPr id="11301" name="AutoShape 37"/>
          <p:cNvSpPr>
            <a:spLocks noChangeArrowheads="1"/>
          </p:cNvSpPr>
          <p:nvPr/>
        </p:nvSpPr>
        <p:spPr bwMode="auto">
          <a:xfrm>
            <a:off x="4643438" y="0"/>
            <a:ext cx="3851275" cy="1657350"/>
          </a:xfrm>
          <a:prstGeom prst="wedgeEllipseCallout">
            <a:avLst>
              <a:gd name="adj1" fmla="val -39653"/>
              <a:gd name="adj2" fmla="val 104213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Крош, не думаю, что это хорошая идея. Может еще чуть-чуть подумаем, а?</a:t>
            </a:r>
          </a:p>
        </p:txBody>
      </p:sp>
      <p:sp>
        <p:nvSpPr>
          <p:cNvPr id="11302" name="AutoShape 38"/>
          <p:cNvSpPr>
            <a:spLocks noChangeArrowheads="1"/>
          </p:cNvSpPr>
          <p:nvPr/>
        </p:nvSpPr>
        <p:spPr bwMode="auto">
          <a:xfrm>
            <a:off x="107950" y="115888"/>
            <a:ext cx="3851275" cy="1800225"/>
          </a:xfrm>
          <a:prstGeom prst="wedgeEllipseCallout">
            <a:avLst>
              <a:gd name="adj1" fmla="val 40065"/>
              <a:gd name="adj2" fmla="val 86157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Ёжик, ты конечно мой друг, но иногда мне кажется, что ты слишком осторожен. Все, я пошел!</a:t>
            </a:r>
          </a:p>
        </p:txBody>
      </p:sp>
      <p:sp>
        <p:nvSpPr>
          <p:cNvPr id="11303" name="AutoShape 39"/>
          <p:cNvSpPr>
            <a:spLocks noChangeArrowheads="1"/>
          </p:cNvSpPr>
          <p:nvPr/>
        </p:nvSpPr>
        <p:spPr bwMode="auto">
          <a:xfrm>
            <a:off x="4859338" y="215900"/>
            <a:ext cx="3851275" cy="692150"/>
          </a:xfrm>
          <a:prstGeom prst="wedgeEllipseCallout">
            <a:avLst>
              <a:gd name="adj1" fmla="val -39653"/>
              <a:gd name="adj2" fmla="val 319264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Крош, стой!</a:t>
            </a:r>
          </a:p>
        </p:txBody>
      </p:sp>
      <p:pic>
        <p:nvPicPr>
          <p:cNvPr id="2" name="Array+-+Для+конкурсов+5(music.nur.kz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78875" y="-58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384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2884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8884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4884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90884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19757 -0.000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92884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-0.00069 L -0.2842 0.125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6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4884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98884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8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684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11300" grpId="0" animBg="1"/>
      <p:bldP spid="11300" grpId="1" animBg="1"/>
      <p:bldP spid="11301" grpId="0" animBg="1"/>
      <p:bldP spid="11301" grpId="1" animBg="1"/>
      <p:bldP spid="11302" grpId="0" animBg="1"/>
      <p:bldP spid="11302" grpId="1" animBg="1"/>
      <p:bldP spid="11303" grpId="0" animBg="1"/>
      <p:bldP spid="1130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8" name="Picture 40" descr="IMG_6243_panorama_privokzalnoy_ploshjadi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1035050"/>
            <a:ext cx="14184313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1113"/>
            <a:ext cx="9396413" cy="1157287"/>
          </a:xfrm>
        </p:spPr>
        <p:txBody>
          <a:bodyPr/>
          <a:lstStyle/>
          <a:p>
            <a:endParaRPr lang="ru-RU" altLang="ru-RU" sz="2400"/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0" y="3840163"/>
            <a:ext cx="9193213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6538" y="5975350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59588" y="544671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978650" y="5207000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492875" y="623728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350000" y="648493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69138" y="49244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710363" y="56991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89663" y="671671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353300" y="413543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226300" y="435927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153275" y="46577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5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443788" y="384016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7" name="Line 6"/>
          <p:cNvSpPr>
            <a:spLocks noChangeShapeType="1"/>
          </p:cNvSpPr>
          <p:nvPr/>
        </p:nvSpPr>
        <p:spPr bwMode="auto">
          <a:xfrm>
            <a:off x="0" y="5410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309" name="Picture 2" descr="C:\Documents and Settings\User\Рабочий стол\презентация\останов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46250"/>
            <a:ext cx="27701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Rectangle 35"/>
          <p:cNvSpPr>
            <a:spLocks noChangeArrowheads="1"/>
          </p:cNvSpPr>
          <p:nvPr/>
        </p:nvSpPr>
        <p:spPr bwMode="auto">
          <a:xfrm>
            <a:off x="2771775" y="171926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2311" name="Picture 3" descr="C:\Documents and Settings\User\Рабочий стол\презентация\остновка зна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125538"/>
            <a:ext cx="6683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C:\Documents and Settings\User\Рабочий стол\презентация\крош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2505075"/>
            <a:ext cx="90646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:\Documents and Settings\User\Рабочий стол\презентация\ежик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8048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C:\Documents and Settings\User\Рабочий стол\презентация\arg-school-bus-tr-ur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301750"/>
            <a:ext cx="44735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5" name="Группа 28"/>
          <p:cNvGrpSpPr>
            <a:grpSpLocks/>
          </p:cNvGrpSpPr>
          <p:nvPr/>
        </p:nvGrpSpPr>
        <p:grpSpPr bwMode="auto">
          <a:xfrm>
            <a:off x="7121525" y="1430338"/>
            <a:ext cx="719138" cy="2359025"/>
            <a:chOff x="2749550" y="3500438"/>
            <a:chExt cx="719138" cy="2359025"/>
          </a:xfrm>
        </p:grpSpPr>
        <p:sp>
          <p:nvSpPr>
            <p:cNvPr id="12323" name="Rectangle 35"/>
            <p:cNvSpPr>
              <a:spLocks noChangeArrowheads="1"/>
            </p:cNvSpPr>
            <p:nvPr/>
          </p:nvSpPr>
          <p:spPr bwMode="auto">
            <a:xfrm>
              <a:off x="2959100" y="4052888"/>
              <a:ext cx="100013" cy="1806575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12324" name="Picture 11" descr="Untitled-1 copy"/>
            <p:cNvPicPr>
              <a:picLocks noChangeAspect="1" noChangeArrowheads="1"/>
            </p:cNvPicPr>
            <p:nvPr/>
          </p:nvPicPr>
          <p:blipFill>
            <a:blip r:embed="rId10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550" y="3500438"/>
              <a:ext cx="719138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58" name="Picture 2" descr="C:\Documents and Settings\User\Рабочий стол\презентация\машина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5" y="5027613"/>
            <a:ext cx="434022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2"/>
          <p:cNvGrpSpPr>
            <a:grpSpLocks/>
          </p:cNvGrpSpPr>
          <p:nvPr/>
        </p:nvGrpSpPr>
        <p:grpSpPr bwMode="auto">
          <a:xfrm>
            <a:off x="323850" y="1125538"/>
            <a:ext cx="8397875" cy="5054600"/>
            <a:chOff x="476240" y="1118979"/>
            <a:chExt cx="8397201" cy="5054272"/>
          </a:xfrm>
        </p:grpSpPr>
        <p:pic>
          <p:nvPicPr>
            <p:cNvPr id="12318" name="Picture 37" descr="F:\пдд\гиф\molodec_1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685" y="2962184"/>
              <a:ext cx="4825478" cy="1459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9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09" y="1154914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0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762" y="1118979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1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40" y="4347815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2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506" y="4365981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26" name="AutoShape 38"/>
          <p:cNvSpPr>
            <a:spLocks noChangeArrowheads="1"/>
          </p:cNvSpPr>
          <p:nvPr/>
        </p:nvSpPr>
        <p:spPr bwMode="auto">
          <a:xfrm>
            <a:off x="5148263" y="333375"/>
            <a:ext cx="3744912" cy="1871663"/>
          </a:xfrm>
          <a:prstGeom prst="wedgeEllipseCallout">
            <a:avLst>
              <a:gd name="adj1" fmla="val -46523"/>
              <a:gd name="adj2" fmla="val 94616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Крош, гляди, тот же человечек. Давай сзади обойдем этот автобус, а то мне немного страшно.</a:t>
            </a:r>
          </a:p>
        </p:txBody>
      </p:sp>
      <p:sp>
        <p:nvSpPr>
          <p:cNvPr id="12327" name="AutoShape 39"/>
          <p:cNvSpPr>
            <a:spLocks noChangeArrowheads="1"/>
          </p:cNvSpPr>
          <p:nvPr/>
        </p:nvSpPr>
        <p:spPr bwMode="auto">
          <a:xfrm>
            <a:off x="323850" y="0"/>
            <a:ext cx="3744913" cy="1268413"/>
          </a:xfrm>
          <a:prstGeom prst="wedgeEllipseCallout">
            <a:avLst>
              <a:gd name="adj1" fmla="val 32745"/>
              <a:gd name="adj2" fmla="val 145870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Не бойся, Ёжик! Со мной не пропадешь! Пошли!</a:t>
            </a:r>
          </a:p>
        </p:txBody>
      </p:sp>
      <p:pic>
        <p:nvPicPr>
          <p:cNvPr id="2" name="Brown_James_-_I_Feel_Good-_Tanec_so_shlyapami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12175" y="-593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209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7709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3709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7709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0.45608 0.000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53472 -0.000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-0.75121 -0.0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6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9709"/>
                            </p:stCondLst>
                            <p:childTnLst>
                              <p:par>
                                <p:cTn id="3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08 0.00069 L 0.34202 0.68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0" y="341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007 L 0.39306 0.6923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0" y="347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69983 -0.00556 " pathEditMode="relative" rAng="0" ptsTypes="AA">
                                      <p:cBhvr>
                                        <p:cTn id="39" dur="1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1709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83 -0.00556 L 1.51094 -0.005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83709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326" grpId="0" animBg="1"/>
      <p:bldP spid="12326" grpId="1" animBg="1"/>
      <p:bldP spid="12327" grpId="0" animBg="1"/>
      <p:bldP spid="123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Documents and Settings\User\Рабочий стол\Владимир\игра пдд\10._p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7811">
            <a:off x="-1206500" y="-923925"/>
            <a:ext cx="11369675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:\Documents and Settings\User\Рабочий стол\Владимир\игра пдд\_reshetka_yapfiles.r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0681">
            <a:off x="6480647" y="1088919"/>
            <a:ext cx="3073044" cy="2151130"/>
          </a:xfrm>
          <a:prstGeom prst="rect">
            <a:avLst/>
          </a:prstGeom>
          <a:noFill/>
          <a:scene3d>
            <a:camera prst="orthographicFront">
              <a:rot lat="21299979" lon="0" rev="21599994"/>
            </a:camera>
            <a:lightRig rig="threePt" dir="t"/>
          </a:scene3d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396413" cy="1143000"/>
          </a:xfrm>
        </p:spPr>
        <p:txBody>
          <a:bodyPr/>
          <a:lstStyle/>
          <a:p>
            <a:pPr algn="l"/>
            <a:endParaRPr lang="ru-RU" altLang="ru-RU" sz="2400"/>
          </a:p>
        </p:txBody>
      </p:sp>
      <p:pic>
        <p:nvPicPr>
          <p:cNvPr id="13317" name="Picture 3" descr="C:\Documents and Settings\User\Рабочий стол\Владимир\игра пдд\vorot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0375">
            <a:off x="3617913" y="776288"/>
            <a:ext cx="3316287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Группа 37"/>
          <p:cNvGrpSpPr>
            <a:grpSpLocks/>
          </p:cNvGrpSpPr>
          <p:nvPr/>
        </p:nvGrpSpPr>
        <p:grpSpPr bwMode="auto">
          <a:xfrm>
            <a:off x="-1428750" y="2500313"/>
            <a:ext cx="11847513" cy="6065837"/>
            <a:chOff x="-1557568" y="2499457"/>
            <a:chExt cx="11847706" cy="6065064"/>
          </a:xfrm>
        </p:grpSpPr>
        <p:grpSp>
          <p:nvGrpSpPr>
            <p:cNvPr id="13326" name="Группа 36"/>
            <p:cNvGrpSpPr>
              <a:grpSpLocks/>
            </p:cNvGrpSpPr>
            <p:nvPr/>
          </p:nvGrpSpPr>
          <p:grpSpPr bwMode="auto">
            <a:xfrm rot="610821">
              <a:off x="-1557568" y="2499457"/>
              <a:ext cx="11847706" cy="6065064"/>
              <a:chOff x="-1357354" y="2357430"/>
              <a:chExt cx="11847706" cy="6065064"/>
            </a:xfrm>
          </p:grpSpPr>
          <p:sp>
            <p:nvSpPr>
              <p:cNvPr id="8195" name="Rectangle 7"/>
              <p:cNvSpPr>
                <a:spLocks noChangeArrowheads="1"/>
              </p:cNvSpPr>
              <p:nvPr/>
            </p:nvSpPr>
            <p:spPr bwMode="auto">
              <a:xfrm rot="20283777">
                <a:off x="-881141" y="3819478"/>
                <a:ext cx="10977720" cy="470128"/>
              </a:xfrm>
              <a:prstGeom prst="rect">
                <a:avLst/>
              </a:prstGeom>
              <a:gradFill rotWithShape="1">
                <a:gsLst>
                  <a:gs pos="0">
                    <a:srgbClr val="CC9900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>
                  <a:rot lat="18299991" lon="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/>
              </a:p>
            </p:txBody>
          </p:sp>
          <p:sp>
            <p:nvSpPr>
              <p:cNvPr id="13329" name="Rectangle 4"/>
              <p:cNvSpPr>
                <a:spLocks noChangeArrowheads="1"/>
              </p:cNvSpPr>
              <p:nvPr/>
            </p:nvSpPr>
            <p:spPr bwMode="auto">
              <a:xfrm rot="-1294570">
                <a:off x="-60486" y="4129720"/>
                <a:ext cx="10550838" cy="429277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52525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algn="ctr" eaLnBrk="1" hangingPunct="1"/>
                <a:endParaRPr lang="ru-RU" alt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3330" name="Line 6"/>
              <p:cNvSpPr>
                <a:spLocks noChangeShapeType="1"/>
              </p:cNvSpPr>
              <p:nvPr/>
            </p:nvSpPr>
            <p:spPr bwMode="auto">
              <a:xfrm flipV="1">
                <a:off x="0" y="4000504"/>
                <a:ext cx="10358510" cy="41434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 rot="20297731">
                <a:off x="940288" y="5243860"/>
                <a:ext cx="2508291" cy="1634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 rot="20297731">
                <a:off x="1083661" y="5458408"/>
                <a:ext cx="2508291" cy="16349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 rot="20297731">
                <a:off x="1227033" y="5672956"/>
                <a:ext cx="2508291" cy="1634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rot="20297731">
                <a:off x="1368562" y="5886222"/>
                <a:ext cx="2508291" cy="1634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 rot="20297731">
                <a:off x="1832819" y="6567280"/>
                <a:ext cx="2508291" cy="1634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 rot="20297731">
                <a:off x="1511456" y="6125047"/>
                <a:ext cx="2508291" cy="1634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 rot="20297731">
                <a:off x="1665327" y="6344161"/>
                <a:ext cx="2508291" cy="16349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 rot="20297731">
                <a:off x="1941134" y="6775221"/>
                <a:ext cx="2508291" cy="16349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 rot="20297731">
                <a:off x="2104699" y="6976467"/>
                <a:ext cx="2508291" cy="1634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 rot="20297731">
                <a:off x="2219346" y="7210687"/>
                <a:ext cx="2508291" cy="1634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4" name="Группа 34"/>
              <p:cNvGrpSpPr/>
              <p:nvPr/>
            </p:nvGrpSpPr>
            <p:grpSpPr>
              <a:xfrm>
                <a:off x="-1357354" y="2357430"/>
                <a:ext cx="5481297" cy="3142594"/>
                <a:chOff x="-1481223" y="1914525"/>
                <a:chExt cx="5481297" cy="3142594"/>
              </a:xfrm>
              <a:scene3d>
                <a:camera prst="orthographicFront">
                  <a:rot lat="21299979" lon="0" rev="21599994"/>
                </a:camera>
                <a:lightRig rig="threePt" dir="t"/>
              </a:scene3d>
            </p:grpSpPr>
            <p:pic>
              <p:nvPicPr>
                <p:cNvPr id="1026" name="Picture 2" descr="C:\Documents and Settings\User\Рабочий стол\Владимир\игра пдд\_reshetka_yapfiles.ru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20249860">
                  <a:off x="-1481223" y="2905989"/>
                  <a:ext cx="3073044" cy="215113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C:\Documents and Settings\User\Рабочий стол\Владимир\игра пдд\_reshetka_yapfiles.ru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20249860">
                  <a:off x="927030" y="1914525"/>
                  <a:ext cx="3073044" cy="215113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 rot="20283777">
                <a:off x="-1095455" y="3605164"/>
                <a:ext cx="10977720" cy="470128"/>
              </a:xfrm>
              <a:prstGeom prst="rect">
                <a:avLst/>
              </a:prstGeom>
              <a:gradFill flip="none" rotWithShape="1">
                <a:gsLst>
                  <a:gs pos="0">
                    <a:srgbClr val="66FF66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>
                  <a:rot lat="18299985" lon="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altLang="ru-RU"/>
              </a:p>
            </p:txBody>
          </p:sp>
        </p:grpSp>
        <p:sp>
          <p:nvSpPr>
            <p:cNvPr id="13327" name="Rectangle 5"/>
            <p:cNvSpPr>
              <a:spLocks noChangeArrowheads="1"/>
            </p:cNvSpPr>
            <p:nvPr/>
          </p:nvSpPr>
          <p:spPr bwMode="auto">
            <a:xfrm rot="-701734">
              <a:off x="-964287" y="4391788"/>
              <a:ext cx="10915113" cy="62243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42" name="Трапеция 41"/>
          <p:cNvSpPr/>
          <p:nvPr/>
        </p:nvSpPr>
        <p:spPr>
          <a:xfrm rot="20882717">
            <a:off x="4714875" y="2351088"/>
            <a:ext cx="1477963" cy="1530350"/>
          </a:xfrm>
          <a:prstGeom prst="trapezoid">
            <a:avLst>
              <a:gd name="adj" fmla="val 40738"/>
            </a:avLst>
          </a:prstGeom>
          <a:blipFill dpi="0" rotWithShape="1">
            <a:blip r:embed="rId7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012" name="Picture 4" descr="C:\Documents and Settings\User\Рабочий стол\презентация\крош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8215313"/>
            <a:ext cx="90805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:\Documents and Settings\User\Рабочий стол\презентация\ежик 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8286750"/>
            <a:ext cx="8048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Лента лицом вниз 39"/>
          <p:cNvSpPr/>
          <p:nvPr/>
        </p:nvSpPr>
        <p:spPr>
          <a:xfrm rot="20862768">
            <a:off x="3690938" y="1766888"/>
            <a:ext cx="3143250" cy="785812"/>
          </a:xfrm>
          <a:prstGeom prst="ribbon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ПАРК КУЛЬТУРЫ</a:t>
            </a:r>
          </a:p>
        </p:txBody>
      </p:sp>
      <p:sp>
        <p:nvSpPr>
          <p:cNvPr id="43" name="Овальная выноска 42"/>
          <p:cNvSpPr/>
          <p:nvPr/>
        </p:nvSpPr>
        <p:spPr>
          <a:xfrm>
            <a:off x="1500188" y="785813"/>
            <a:ext cx="3214687" cy="1714500"/>
          </a:xfrm>
          <a:prstGeom prst="wedgeEllipseCallout">
            <a:avLst>
              <a:gd name="adj1" fmla="val 46486"/>
              <a:gd name="adj2" fmla="val 94499"/>
            </a:avLst>
          </a:prstGeom>
          <a:solidFill>
            <a:schemeClr val="tx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2"/>
                </a:solidFill>
                <a:latin typeface="Comic Sans MS" panose="030F0702030302020204" pitchFamily="66" charset="0"/>
              </a:rPr>
              <a:t>Ёжик, а давай пройдемся по парку?</a:t>
            </a:r>
          </a:p>
        </p:txBody>
      </p:sp>
      <p:sp>
        <p:nvSpPr>
          <p:cNvPr id="44" name="Овальная выноска 43"/>
          <p:cNvSpPr/>
          <p:nvPr/>
        </p:nvSpPr>
        <p:spPr>
          <a:xfrm>
            <a:off x="5500688" y="357188"/>
            <a:ext cx="3929062" cy="2214562"/>
          </a:xfrm>
          <a:prstGeom prst="wedgeEllipseCallout">
            <a:avLst>
              <a:gd name="adj1" fmla="val -26053"/>
              <a:gd name="adj2" fmla="val 78107"/>
            </a:avLst>
          </a:prstGeom>
          <a:solidFill>
            <a:schemeClr val="tx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bg2"/>
                </a:solidFill>
                <a:latin typeface="Comic Sans MS" pitchFamily="66" charset="0"/>
              </a:rPr>
              <a:t>Давай, </a:t>
            </a:r>
            <a:r>
              <a:rPr lang="ru-RU" sz="2200" b="1" dirty="0" err="1">
                <a:solidFill>
                  <a:schemeClr val="bg2"/>
                </a:solidFill>
                <a:latin typeface="Comic Sans MS" pitchFamily="66" charset="0"/>
              </a:rPr>
              <a:t>Крош</a:t>
            </a:r>
            <a:r>
              <a:rPr lang="ru-RU" sz="2200" b="1" dirty="0">
                <a:solidFill>
                  <a:schemeClr val="bg2"/>
                </a:solidFill>
                <a:latin typeface="Comic Sans MS" pitchFamily="66" charset="0"/>
              </a:rPr>
              <a:t>! Только я поеду на велосипеде, а то я не успеваю за тобой</a:t>
            </a:r>
          </a:p>
        </p:txBody>
      </p:sp>
      <p:sp>
        <p:nvSpPr>
          <p:cNvPr id="45" name="Овальная выноска 44"/>
          <p:cNvSpPr/>
          <p:nvPr/>
        </p:nvSpPr>
        <p:spPr>
          <a:xfrm>
            <a:off x="1619250" y="836613"/>
            <a:ext cx="3214688" cy="1714500"/>
          </a:xfrm>
          <a:prstGeom prst="wedgeEllipseCallout">
            <a:avLst>
              <a:gd name="adj1" fmla="val 46486"/>
              <a:gd name="adj2" fmla="val 94499"/>
            </a:avLst>
          </a:prstGeom>
          <a:solidFill>
            <a:schemeClr val="tx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  <a:latin typeface="Comic Sans MS" pitchFamily="66" charset="0"/>
              </a:rPr>
              <a:t>Ах так?! Тогда я возьму мороженое!</a:t>
            </a:r>
          </a:p>
        </p:txBody>
      </p:sp>
      <p:pic>
        <p:nvPicPr>
          <p:cNvPr id="3" name="Великан_-_Лягушачий_хор_(-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7424" y="-276202"/>
            <a:ext cx="609600" cy="609601"/>
          </a:xfrm>
          <a:prstGeom prst="rect">
            <a:avLst/>
          </a:prstGeom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419 L -0.18525 -0.5814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-311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023 L -0.21024 -0.598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25 -0.58148 L 0.28732 -0.707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8" y="-6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24 -0.59838 L 0.22292 -0.7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92 -0.67593 L 0.23993 -0.9592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41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2 -0.70324 L 0.13628 -0.9657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-1312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ладимир\игра пдд\uman-park-sofiivka-panorama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2938"/>
            <a:ext cx="25288875" cy="406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5418137"/>
            <a:ext cx="9144000" cy="2440019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9900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19799998" lon="0" rev="0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396413" cy="1143000"/>
          </a:xfrm>
        </p:spPr>
        <p:txBody>
          <a:bodyPr/>
          <a:lstStyle/>
          <a:p>
            <a:pPr algn="l"/>
            <a:endParaRPr lang="ru-RU" altLang="ru-RU" sz="240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3286124"/>
            <a:ext cx="9144000" cy="304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17999990" lon="0" rev="0"/>
            </a:camera>
            <a:lightRig rig="threePt" dir="t"/>
          </a:scene3d>
        </p:spPr>
        <p:txBody>
          <a:bodyPr wrap="none" anchor="ctr"/>
          <a:lstStyle/>
          <a:p>
            <a:pPr algn="ctr">
              <a:defRPr/>
            </a:pPr>
            <a:endParaRPr lang="ru-RU" altLang="ru-RU">
              <a:latin typeface="Arial" charset="0"/>
            </a:endParaRP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0" y="3357562"/>
            <a:ext cx="9144000" cy="654045"/>
          </a:xfrm>
          <a:prstGeom prst="rect">
            <a:avLst/>
          </a:prstGeom>
          <a:gradFill rotWithShape="1">
            <a:gsLst>
              <a:gs pos="0">
                <a:srgbClr val="33CC33">
                  <a:alpha val="64000"/>
                </a:srgbClr>
              </a:gs>
              <a:gs pos="100000">
                <a:srgbClr val="CC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21599991" lon="0" rev="0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2051" name="Picture 3" descr="C:\Documents and Settings\User\Рабочий стол\Владимир\игра пдд\0_8b506_d72ab030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2214610" y="4071942"/>
            <a:ext cx="1227574" cy="1622547"/>
          </a:xfrm>
          <a:prstGeom prst="rect">
            <a:avLst/>
          </a:prstGeom>
          <a:noFill/>
          <a:scene3d>
            <a:camera prst="orthographicFront">
              <a:rot lat="21599974" lon="21594001" rev="600000"/>
            </a:camera>
            <a:lightRig rig="threePt" dir="t"/>
          </a:scene3d>
        </p:spPr>
      </p:pic>
      <p:pic>
        <p:nvPicPr>
          <p:cNvPr id="2052" name="Picture 4" descr="C:\Documents and Settings\User\Рабочий стол\Владимир\игра пдд\smeshariki_clipart_png\smeshariki 2\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0" y="3286125"/>
            <a:ext cx="15271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ьная выноска 18"/>
          <p:cNvSpPr/>
          <p:nvPr/>
        </p:nvSpPr>
        <p:spPr>
          <a:xfrm>
            <a:off x="0" y="571500"/>
            <a:ext cx="3500438" cy="1857375"/>
          </a:xfrm>
          <a:prstGeom prst="wedgeEllipseCallout">
            <a:avLst>
              <a:gd name="adj1" fmla="val 41891"/>
              <a:gd name="adj2" fmla="val 107628"/>
            </a:avLst>
          </a:prstGeom>
          <a:solidFill>
            <a:schemeClr val="tx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  <a:latin typeface="Comic Sans MS" pitchFamily="66" charset="0"/>
              </a:rPr>
              <a:t>А здорово ты придумал, </a:t>
            </a:r>
            <a:r>
              <a:rPr lang="ru-RU" sz="2400" b="1" dirty="0" err="1">
                <a:solidFill>
                  <a:schemeClr val="bg2"/>
                </a:solidFill>
                <a:latin typeface="Comic Sans MS" pitchFamily="66" charset="0"/>
              </a:rPr>
              <a:t>Крош</a:t>
            </a:r>
            <a:r>
              <a:rPr lang="ru-RU" sz="2400" b="1" dirty="0">
                <a:solidFill>
                  <a:schemeClr val="bg2"/>
                </a:solidFill>
                <a:latin typeface="Comic Sans MS" pitchFamily="66" charset="0"/>
              </a:rPr>
              <a:t>! В парке так красиво!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4143375" y="214313"/>
            <a:ext cx="5000625" cy="2143125"/>
          </a:xfrm>
          <a:prstGeom prst="wedgeEllipseCallout">
            <a:avLst>
              <a:gd name="adj1" fmla="val -30163"/>
              <a:gd name="adj2" fmla="val 75572"/>
            </a:avLst>
          </a:prstGeom>
          <a:solidFill>
            <a:schemeClr val="tx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  <a:latin typeface="Comic Sans MS" pitchFamily="66" charset="0"/>
              </a:rPr>
              <a:t>Еще бы! А если бы на мороженном пчелы не было, так совсем замечательно!</a:t>
            </a:r>
          </a:p>
        </p:txBody>
      </p:sp>
    </p:spTree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1.74913 0.00324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465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0.69826 0.01111 L 0.47326 0.01111 L 0.65 0.00903 L 0.46163 0.01111 L 0.6434 0.00903 L 0.45677 0.00671 L 0.68159 0.01343 " pathEditMode="relative" ptsTypes="AAAAAAAA">
                                      <p:cBhvr>
                                        <p:cTn id="8" dur="1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77778E-6 L 0.49496 0.00648 L 0.7151 0.01111 L 0.50329 -0.00463 L 0.7 -7.77778E-6 L 0.48003 0.00648 L 0.73333 0.00879 L 0.5 0.01111 L 0.7151 0.00879 L 0.47673 -0.01575 L 0.7151 -0.00463 " pathEditMode="relative" ptsTypes="AAAAAAAAAAA">
                                      <p:cBhvr>
                                        <p:cTn id="10" dur="1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396413" cy="1143000"/>
          </a:xfrm>
        </p:spPr>
        <p:txBody>
          <a:bodyPr/>
          <a:lstStyle/>
          <a:p>
            <a:pPr algn="l"/>
            <a:endParaRPr lang="ru-RU" altLang="ru-RU" sz="2400"/>
          </a:p>
        </p:txBody>
      </p:sp>
      <p:pic>
        <p:nvPicPr>
          <p:cNvPr id="15363" name="Picture 4" descr="C:\Documents and Settings\User\Рабочий стол\Владимир\игра пдд\10._p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811" flipH="1">
            <a:off x="-1916113" y="-1312863"/>
            <a:ext cx="13716001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User\Рабочий стол\Владимир\игра пдд\_reshetka_yapfiles.r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9319" flipH="1">
            <a:off x="8283854" y="3009079"/>
            <a:ext cx="3707076" cy="2408501"/>
          </a:xfrm>
          <a:prstGeom prst="rect">
            <a:avLst/>
          </a:prstGeom>
          <a:noFill/>
          <a:scene3d>
            <a:camera prst="orthographicFront">
              <a:rot lat="21299979" lon="0" rev="21599994"/>
            </a:camera>
            <a:lightRig rig="threePt" dir="t"/>
          </a:scene3d>
        </p:spPr>
      </p:pic>
      <p:pic>
        <p:nvPicPr>
          <p:cNvPr id="15365" name="Picture 3" descr="C:\Documents and Settings\User\Рабочий стол\Владимир\игра пдд\voro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375" flipH="1">
            <a:off x="2074863" y="692150"/>
            <a:ext cx="400208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Documents and Settings\User\Рабочий стол\Владимир\игра пдд\_reshetka_yapfiles.r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9319" flipH="1">
            <a:off x="5222630" y="2368053"/>
            <a:ext cx="3707076" cy="2408501"/>
          </a:xfrm>
          <a:prstGeom prst="rect">
            <a:avLst/>
          </a:prstGeom>
          <a:noFill/>
          <a:scene3d>
            <a:camera prst="orthographicFront">
              <a:rot lat="21299979" lon="0" rev="21599994"/>
            </a:camera>
            <a:lightRig rig="threePt" dir="t"/>
          </a:scene3d>
        </p:spPr>
      </p:pic>
      <p:sp>
        <p:nvSpPr>
          <p:cNvPr id="42" name="Трапеция 41"/>
          <p:cNvSpPr/>
          <p:nvPr/>
        </p:nvSpPr>
        <p:spPr>
          <a:xfrm rot="717283" flipH="1">
            <a:off x="3016250" y="2524125"/>
            <a:ext cx="1782763" cy="1712913"/>
          </a:xfrm>
          <a:prstGeom prst="trapezoid">
            <a:avLst>
              <a:gd name="adj" fmla="val 40738"/>
            </a:avLst>
          </a:prstGeom>
          <a:blipFill dpi="0" rotWithShape="1">
            <a:blip r:embed="rId5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3" name="Picture 2" descr="C:\Documents and Settings\User\Рабочий стол\Владимир\игра пдд\_reshetka_yapfiles.r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9319" flipH="1">
            <a:off x="-1071622" y="1010730"/>
            <a:ext cx="3707076" cy="2408501"/>
          </a:xfrm>
          <a:prstGeom prst="rect">
            <a:avLst/>
          </a:prstGeom>
          <a:noFill/>
          <a:scene3d>
            <a:camera prst="orthographicFront">
              <a:rot lat="21299979" lon="0" rev="21599994"/>
            </a:camera>
            <a:lightRig rig="threePt" dir="t"/>
          </a:scene3d>
        </p:spPr>
      </p:pic>
      <p:grpSp>
        <p:nvGrpSpPr>
          <p:cNvPr id="15369" name="Группа 61"/>
          <p:cNvGrpSpPr>
            <a:grpSpLocks/>
          </p:cNvGrpSpPr>
          <p:nvPr/>
        </p:nvGrpSpPr>
        <p:grpSpPr bwMode="auto">
          <a:xfrm flipH="1">
            <a:off x="-1500188" y="4014788"/>
            <a:ext cx="12787313" cy="5686425"/>
            <a:chOff x="-890257" y="3741845"/>
            <a:chExt cx="11150781" cy="4924183"/>
          </a:xfrm>
        </p:grpSpPr>
        <p:sp>
          <p:nvSpPr>
            <p:cNvPr id="8195" name="Rectangle 7"/>
            <p:cNvSpPr>
              <a:spLocks noChangeArrowheads="1"/>
            </p:cNvSpPr>
            <p:nvPr/>
          </p:nvSpPr>
          <p:spPr bwMode="auto">
            <a:xfrm rot="20894598">
              <a:off x="-717196" y="3990664"/>
              <a:ext cx="10977720" cy="470128"/>
            </a:xfrm>
            <a:prstGeom prst="rect">
              <a:avLst/>
            </a:prstGeom>
            <a:gradFill rotWithShape="1">
              <a:gsLst>
                <a:gs pos="0">
                  <a:srgbClr val="CC9900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>
                <a:rot lat="18299991" lon="0" rev="0"/>
              </a:camera>
              <a:lightRig rig="threePt" dir="t"/>
            </a:scene3d>
          </p:spPr>
          <p:txBody>
            <a:bodyPr wrap="none" anchor="ctr"/>
            <a:lstStyle/>
            <a:p>
              <a:pPr algn="ctr">
                <a:defRPr/>
              </a:pPr>
              <a:endParaRPr lang="ru-RU" altLang="ru-RU"/>
            </a:p>
          </p:txBody>
        </p:sp>
        <p:sp>
          <p:nvSpPr>
            <p:cNvPr id="15380" name="Rectangle 4"/>
            <p:cNvSpPr>
              <a:spLocks noChangeArrowheads="1"/>
            </p:cNvSpPr>
            <p:nvPr/>
          </p:nvSpPr>
          <p:spPr bwMode="auto">
            <a:xfrm rot="-683749">
              <a:off x="-298756" y="4373254"/>
              <a:ext cx="10550838" cy="429277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endParaRPr lang="ru-RU" altLang="ru-RU">
                <a:latin typeface="Arial" panose="020B0604020202020204" pitchFamily="34" charset="0"/>
              </a:endParaRPr>
            </a:p>
          </p:txBody>
        </p:sp>
        <p:sp>
          <p:nvSpPr>
            <p:cNvPr id="15381" name="Line 6"/>
            <p:cNvSpPr>
              <a:spLocks noChangeShapeType="1"/>
            </p:cNvSpPr>
            <p:nvPr/>
          </p:nvSpPr>
          <p:spPr bwMode="auto">
            <a:xfrm rot="610821" flipV="1">
              <a:off x="-201670" y="4240942"/>
              <a:ext cx="10358510" cy="4143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 rot="20894598">
              <a:off x="-890257" y="3741845"/>
              <a:ext cx="10977720" cy="470128"/>
            </a:xfrm>
            <a:prstGeom prst="rect">
              <a:avLst/>
            </a:prstGeom>
            <a:gradFill flip="none" rotWithShape="1">
              <a:gsLst>
                <a:gs pos="0">
                  <a:srgbClr val="66FF66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>
                <a:rot lat="18299985" lon="0" rev="0"/>
              </a:camera>
              <a:lightRig rig="threePt" dir="t"/>
            </a:scene3d>
          </p:spPr>
          <p:txBody>
            <a:bodyPr wrap="none" anchor="ctr"/>
            <a:lstStyle/>
            <a:p>
              <a:pPr algn="ctr">
                <a:defRPr/>
              </a:pPr>
              <a:endParaRPr lang="ru-RU" altLang="ru-RU"/>
            </a:p>
          </p:txBody>
        </p:sp>
        <p:sp>
          <p:nvSpPr>
            <p:cNvPr id="15383" name="Rectangle 5"/>
            <p:cNvSpPr>
              <a:spLocks noChangeArrowheads="1"/>
            </p:cNvSpPr>
            <p:nvPr/>
          </p:nvSpPr>
          <p:spPr bwMode="auto">
            <a:xfrm rot="-701734">
              <a:off x="-835511" y="4392637"/>
              <a:ext cx="10915113" cy="62243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43012" name="Picture 4" descr="C:\Documents and Settings\User\Рабочий стол\презентация\крош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571875"/>
            <a:ext cx="9080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:\Documents and Settings\User\Рабочий стол\презентация\ежик 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571875"/>
            <a:ext cx="7143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 descr="C:\Documents and Settings\User\Рабочий стол\Владимир\игра пдд\0_8b506_d72ab030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02479" flipH="1">
            <a:off x="3431430" y="1008212"/>
            <a:ext cx="967294" cy="1278521"/>
          </a:xfrm>
          <a:prstGeom prst="rect">
            <a:avLst/>
          </a:prstGeom>
          <a:noFill/>
          <a:scene3d>
            <a:camera prst="orthographicFront">
              <a:rot lat="21599974" lon="21594001" rev="600000"/>
            </a:camera>
            <a:lightRig rig="threePt" dir="t"/>
          </a:scene3d>
        </p:spPr>
      </p:pic>
      <p:pic>
        <p:nvPicPr>
          <p:cNvPr id="66" name="Picture 4" descr="C:\Documents and Settings\User\Рабочий стол\Владимир\игра пдд\smeshariki_clipart_png\smeshariki 2\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066800"/>
            <a:ext cx="121443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Лента лицом вниз 39"/>
          <p:cNvSpPr/>
          <p:nvPr/>
        </p:nvSpPr>
        <p:spPr>
          <a:xfrm rot="737232" flipH="1">
            <a:off x="2193925" y="1822450"/>
            <a:ext cx="3790950" cy="879475"/>
          </a:xfrm>
          <a:prstGeom prst="ribbon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ПАРК КУЛЬТУРЫ</a:t>
            </a:r>
          </a:p>
        </p:txBody>
      </p:sp>
      <p:sp>
        <p:nvSpPr>
          <p:cNvPr id="69" name="Овальная выноска 68"/>
          <p:cNvSpPr/>
          <p:nvPr/>
        </p:nvSpPr>
        <p:spPr>
          <a:xfrm>
            <a:off x="5643563" y="765175"/>
            <a:ext cx="3500437" cy="1857375"/>
          </a:xfrm>
          <a:prstGeom prst="wedgeEllipseCallout">
            <a:avLst>
              <a:gd name="adj1" fmla="val -69129"/>
              <a:gd name="adj2" fmla="val 113372"/>
            </a:avLst>
          </a:prstGeom>
          <a:solidFill>
            <a:schemeClr val="tx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2"/>
                </a:solidFill>
                <a:latin typeface="Comic Sans MS" panose="030F0702030302020204" pitchFamily="66" charset="0"/>
              </a:rPr>
              <a:t>О, точно! Вот и кинотеарт. Ёжик, за мной!</a:t>
            </a:r>
          </a:p>
        </p:txBody>
      </p:sp>
      <p:pic>
        <p:nvPicPr>
          <p:cNvPr id="70" name="Picture 4" descr="C:\Documents and Settings\User\Рабочий стол\презентация\крош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714750"/>
            <a:ext cx="842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ьная выноска 68"/>
          <p:cNvSpPr>
            <a:spLocks noChangeArrowheads="1"/>
          </p:cNvSpPr>
          <p:nvPr/>
        </p:nvSpPr>
        <p:spPr bwMode="auto">
          <a:xfrm>
            <a:off x="-468313" y="404813"/>
            <a:ext cx="3500438" cy="1857375"/>
          </a:xfrm>
          <a:prstGeom prst="wedgeEllipseCallout">
            <a:avLst>
              <a:gd name="adj1" fmla="val 44514"/>
              <a:gd name="adj2" fmla="val 121708"/>
            </a:avLst>
          </a:prstGeom>
          <a:solidFill>
            <a:schemeClr val="tx1">
              <a:alpha val="76077"/>
            </a:schemeClr>
          </a:solidFill>
          <a:ln w="25400" algn="ctr">
            <a:solidFill>
              <a:srgbClr val="006F95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2"/>
                </a:solidFill>
                <a:latin typeface="Comic Sans MS" panose="030F0702030302020204" pitchFamily="66" charset="0"/>
              </a:rPr>
              <a:t>Кажется налево, вон смотри!</a:t>
            </a:r>
          </a:p>
        </p:txBody>
      </p:sp>
      <p:sp>
        <p:nvSpPr>
          <p:cNvPr id="68" name="Овальная выноска 67"/>
          <p:cNvSpPr/>
          <p:nvPr/>
        </p:nvSpPr>
        <p:spPr>
          <a:xfrm>
            <a:off x="5643563" y="785813"/>
            <a:ext cx="3500437" cy="1857375"/>
          </a:xfrm>
          <a:prstGeom prst="wedgeEllipseCallout">
            <a:avLst>
              <a:gd name="adj1" fmla="val -73047"/>
              <a:gd name="adj2" fmla="val 107628"/>
            </a:avLst>
          </a:prstGeom>
          <a:solidFill>
            <a:schemeClr val="tx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err="1">
                <a:solidFill>
                  <a:schemeClr val="bg2"/>
                </a:solidFill>
                <a:latin typeface="Comic Sans MS" pitchFamily="66" charset="0"/>
              </a:rPr>
              <a:t>Тааак</a:t>
            </a:r>
            <a:r>
              <a:rPr lang="ru-RU" sz="2400" b="1" dirty="0">
                <a:solidFill>
                  <a:schemeClr val="bg2"/>
                </a:solidFill>
                <a:latin typeface="Comic Sans MS" pitchFamily="66" charset="0"/>
              </a:rPr>
              <a:t>, а теперь куда?</a:t>
            </a:r>
          </a:p>
        </p:txBody>
      </p:sp>
    </p:spTree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L -0.00764 0.346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96296E-6 L -0.05885 0.3217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16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72934 0.200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58" y="1002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8493 0.2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65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2" grpId="1" animBg="1"/>
      <p:bldP spid="68" grpId="1" animBg="1"/>
      <p:bldP spid="6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Рабочий стол\Владимир\игра пдд\Прага_(кинотеатр,_Москва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3063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Рабочий стол\Владимир\игра пдд\y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044">
            <a:off x="617538" y="-981075"/>
            <a:ext cx="12011025" cy="955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Documents and Settings\User\Рабочий стол\Владимир\игра пдд\200px-Gehw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5" y="2000250"/>
            <a:ext cx="4214813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 rot="2533069">
            <a:off x="-477838" y="3146425"/>
            <a:ext cx="10872788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 rot="2583060">
            <a:off x="-1981200" y="3068638"/>
            <a:ext cx="113411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-684213" y="404813"/>
            <a:ext cx="8785226" cy="79930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5" name="Rectangle 11"/>
          <p:cNvSpPr>
            <a:spLocks noChangeArrowheads="1"/>
          </p:cNvSpPr>
          <p:nvPr/>
        </p:nvSpPr>
        <p:spPr bwMode="auto">
          <a:xfrm rot="-8222231">
            <a:off x="-3492500" y="4797425"/>
            <a:ext cx="10367963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17416" name="Rectangle 12"/>
          <p:cNvSpPr>
            <a:spLocks noChangeArrowheads="1"/>
          </p:cNvSpPr>
          <p:nvPr/>
        </p:nvSpPr>
        <p:spPr bwMode="auto">
          <a:xfrm rot="2524385">
            <a:off x="-781050" y="3203575"/>
            <a:ext cx="1065847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7" name="Rectangle 13"/>
          <p:cNvSpPr>
            <a:spLocks noChangeArrowheads="1"/>
          </p:cNvSpPr>
          <p:nvPr/>
        </p:nvSpPr>
        <p:spPr bwMode="auto">
          <a:xfrm rot="2595858">
            <a:off x="-3003550" y="5122863"/>
            <a:ext cx="1058545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716463" y="549275"/>
            <a:ext cx="4248150" cy="1143000"/>
          </a:xfrm>
        </p:spPr>
        <p:txBody>
          <a:bodyPr/>
          <a:lstStyle/>
          <a:p>
            <a:pPr algn="l"/>
            <a:endParaRPr lang="ru-RU" altLang="ru-RU" sz="2400"/>
          </a:p>
        </p:txBody>
      </p:sp>
      <p:sp>
        <p:nvSpPr>
          <p:cNvPr id="17420" name="Rectangle 16"/>
          <p:cNvSpPr>
            <a:spLocks noChangeArrowheads="1"/>
          </p:cNvSpPr>
          <p:nvPr/>
        </p:nvSpPr>
        <p:spPr bwMode="auto">
          <a:xfrm rot="2464733">
            <a:off x="3979863" y="5414963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1" name="Rectangle 17"/>
          <p:cNvSpPr>
            <a:spLocks noChangeArrowheads="1"/>
          </p:cNvSpPr>
          <p:nvPr/>
        </p:nvSpPr>
        <p:spPr bwMode="auto">
          <a:xfrm rot="2464733">
            <a:off x="4102100" y="52863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2" name="Rectangle 18"/>
          <p:cNvSpPr>
            <a:spLocks noChangeArrowheads="1"/>
          </p:cNvSpPr>
          <p:nvPr/>
        </p:nvSpPr>
        <p:spPr bwMode="auto">
          <a:xfrm rot="2464733">
            <a:off x="4243388" y="5143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3" name="Rectangle 19"/>
          <p:cNvSpPr>
            <a:spLocks noChangeArrowheads="1"/>
          </p:cNvSpPr>
          <p:nvPr/>
        </p:nvSpPr>
        <p:spPr bwMode="auto">
          <a:xfrm rot="2464733">
            <a:off x="4386263" y="49926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4" name="Rectangle 20"/>
          <p:cNvSpPr>
            <a:spLocks noChangeArrowheads="1"/>
          </p:cNvSpPr>
          <p:nvPr/>
        </p:nvSpPr>
        <p:spPr bwMode="auto">
          <a:xfrm rot="2464733">
            <a:off x="4541838" y="48387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5" name="Rectangle 21"/>
          <p:cNvSpPr>
            <a:spLocks noChangeArrowheads="1"/>
          </p:cNvSpPr>
          <p:nvPr/>
        </p:nvSpPr>
        <p:spPr bwMode="auto">
          <a:xfrm rot="2464733">
            <a:off x="3529013" y="58308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6" name="Rectangle 22"/>
          <p:cNvSpPr>
            <a:spLocks noChangeArrowheads="1"/>
          </p:cNvSpPr>
          <p:nvPr/>
        </p:nvSpPr>
        <p:spPr bwMode="auto">
          <a:xfrm rot="2464733">
            <a:off x="3683000" y="56864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7" name="Rectangle 23"/>
          <p:cNvSpPr>
            <a:spLocks noChangeArrowheads="1"/>
          </p:cNvSpPr>
          <p:nvPr/>
        </p:nvSpPr>
        <p:spPr bwMode="auto">
          <a:xfrm rot="2464733">
            <a:off x="3836988" y="55530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8" name="Rectangle 24"/>
          <p:cNvSpPr>
            <a:spLocks noChangeArrowheads="1"/>
          </p:cNvSpPr>
          <p:nvPr/>
        </p:nvSpPr>
        <p:spPr bwMode="auto">
          <a:xfrm rot="2464733">
            <a:off x="3384550" y="59848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9" name="Rectangle 25"/>
          <p:cNvSpPr>
            <a:spLocks noChangeArrowheads="1"/>
          </p:cNvSpPr>
          <p:nvPr/>
        </p:nvSpPr>
        <p:spPr bwMode="auto">
          <a:xfrm rot="2464733">
            <a:off x="3240088" y="610393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30" name="Rectangle 26"/>
          <p:cNvSpPr>
            <a:spLocks noChangeArrowheads="1"/>
          </p:cNvSpPr>
          <p:nvPr/>
        </p:nvSpPr>
        <p:spPr bwMode="auto">
          <a:xfrm rot="2464733">
            <a:off x="3106738" y="62230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 rot="2464733">
            <a:off x="4643438" y="47244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32" name="Rectangle 28"/>
          <p:cNvSpPr>
            <a:spLocks noChangeArrowheads="1"/>
          </p:cNvSpPr>
          <p:nvPr/>
        </p:nvSpPr>
        <p:spPr bwMode="auto">
          <a:xfrm rot="2464733">
            <a:off x="4764088" y="46069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33" name="Rectangle 29"/>
          <p:cNvSpPr>
            <a:spLocks noChangeArrowheads="1"/>
          </p:cNvSpPr>
          <p:nvPr/>
        </p:nvSpPr>
        <p:spPr bwMode="auto">
          <a:xfrm rot="2464733">
            <a:off x="4859338" y="4508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34" name="Rectangle 49"/>
          <p:cNvSpPr>
            <a:spLocks noChangeArrowheads="1"/>
          </p:cNvSpPr>
          <p:nvPr/>
        </p:nvSpPr>
        <p:spPr bwMode="auto">
          <a:xfrm>
            <a:off x="2857500" y="421481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7436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000375"/>
            <a:ext cx="6985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8" name="Oval 3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749550" y="3224213"/>
            <a:ext cx="360363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9" name="Oval 3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744788" y="3681413"/>
            <a:ext cx="360362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40" name="Oval 3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755900" y="4171950"/>
            <a:ext cx="360363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435" name="Picture 51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463" y="333375"/>
            <a:ext cx="733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k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363" y="549275"/>
            <a:ext cx="6905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2" name="Rectangle 49"/>
          <p:cNvSpPr>
            <a:spLocks noChangeArrowheads="1"/>
          </p:cNvSpPr>
          <p:nvPr/>
        </p:nvSpPr>
        <p:spPr bwMode="auto">
          <a:xfrm>
            <a:off x="6226175" y="2987675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7443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73238"/>
            <a:ext cx="69850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4" name="Oval 3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18225" y="1997075"/>
            <a:ext cx="360363" cy="3603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45" name="Oval 3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2454275"/>
            <a:ext cx="360362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46" name="Oval 3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124575" y="2944813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1547813" y="260350"/>
            <a:ext cx="3816350" cy="2305050"/>
          </a:xfrm>
          <a:prstGeom prst="rect">
            <a:avLst/>
          </a:prstGeom>
          <a:solidFill>
            <a:schemeClr val="tx1">
              <a:alpha val="7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Наши друзья почти у цели, но у них возникло новое препятствие. Помоги Крошу и Ёжику перейти дорогу с помощью светофора. Нажми на тот цвет, на который можно перейти дорогу.</a:t>
            </a:r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4932363" y="3644900"/>
            <a:ext cx="3743325" cy="2016125"/>
          </a:xfrm>
          <a:prstGeom prst="wedgeEllipseCallout">
            <a:avLst>
              <a:gd name="adj1" fmla="val -65227"/>
              <a:gd name="adj2" fmla="val 57875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Оххх, ну вроде почти пришли. Что теперь? Что это за цветомузыка на улице, а Ёжик?</a:t>
            </a:r>
          </a:p>
        </p:txBody>
      </p:sp>
      <p:sp>
        <p:nvSpPr>
          <p:cNvPr id="17450" name="AutoShape 42"/>
          <p:cNvSpPr>
            <a:spLocks noChangeArrowheads="1"/>
          </p:cNvSpPr>
          <p:nvPr/>
        </p:nvSpPr>
        <p:spPr bwMode="auto">
          <a:xfrm>
            <a:off x="-396875" y="2565400"/>
            <a:ext cx="3600450" cy="2592388"/>
          </a:xfrm>
          <a:prstGeom prst="wedgeEllipseCallout">
            <a:avLst>
              <a:gd name="adj1" fmla="val 40125"/>
              <a:gd name="adj2" fmla="val 57898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rgbClr val="003300"/>
                </a:solidFill>
                <a:latin typeface="Comic Sans MS" panose="030F0702030302020204" pitchFamily="66" charset="0"/>
              </a:rPr>
              <a:t>Кажется это светофор, мне о нем Пин рассказывал, но я как-то забыл, что означают все цвета, Думаю надо кого-нибудь попросить.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7499E-6 L 0.58993 0.776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7" y="388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9901E-6 L 0.66302 0.802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42" y="40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8" grpId="0" animBg="1"/>
      <p:bldP spid="17449" grpId="0" animBg="1"/>
      <p:bldP spid="17449" grpId="1" animBg="1"/>
      <p:bldP spid="17450" grpId="0" animBg="1"/>
      <p:bldP spid="1745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User\Рабочий стол\Владимир\игра пдд\y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044">
            <a:off x="617538" y="-981075"/>
            <a:ext cx="12011025" cy="955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C:\Documents and Settings\User\Рабочий стол\Владимир\игра пдд\200px-Gehwe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5" y="2000250"/>
            <a:ext cx="4214813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3"/>
          <p:cNvSpPr>
            <a:spLocks noChangeArrowheads="1"/>
          </p:cNvSpPr>
          <p:nvPr/>
        </p:nvSpPr>
        <p:spPr bwMode="auto">
          <a:xfrm rot="2533069">
            <a:off x="-477838" y="3146425"/>
            <a:ext cx="10872788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 rot="2583060">
            <a:off x="-1981200" y="3068638"/>
            <a:ext cx="113411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8918" name="Line 7"/>
          <p:cNvSpPr>
            <a:spLocks noChangeShapeType="1"/>
          </p:cNvSpPr>
          <p:nvPr/>
        </p:nvSpPr>
        <p:spPr bwMode="auto">
          <a:xfrm>
            <a:off x="-684213" y="404813"/>
            <a:ext cx="8785226" cy="79930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19" name="Rectangle 11"/>
          <p:cNvSpPr>
            <a:spLocks noChangeArrowheads="1"/>
          </p:cNvSpPr>
          <p:nvPr/>
        </p:nvSpPr>
        <p:spPr bwMode="auto">
          <a:xfrm rot="-8222231">
            <a:off x="-3492500" y="4797425"/>
            <a:ext cx="10367963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8920" name="Rectangle 12"/>
          <p:cNvSpPr>
            <a:spLocks noChangeArrowheads="1"/>
          </p:cNvSpPr>
          <p:nvPr/>
        </p:nvSpPr>
        <p:spPr bwMode="auto">
          <a:xfrm rot="2524385">
            <a:off x="-781050" y="3203575"/>
            <a:ext cx="1065847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1" name="Rectangle 13"/>
          <p:cNvSpPr>
            <a:spLocks noChangeArrowheads="1"/>
          </p:cNvSpPr>
          <p:nvPr/>
        </p:nvSpPr>
        <p:spPr bwMode="auto">
          <a:xfrm rot="2595858">
            <a:off x="-3003550" y="5122863"/>
            <a:ext cx="1058545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4" name="Rectangle 16"/>
          <p:cNvSpPr>
            <a:spLocks noChangeArrowheads="1"/>
          </p:cNvSpPr>
          <p:nvPr/>
        </p:nvSpPr>
        <p:spPr bwMode="auto">
          <a:xfrm rot="2464733">
            <a:off x="3979863" y="5414963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5" name="Rectangle 17"/>
          <p:cNvSpPr>
            <a:spLocks noChangeArrowheads="1"/>
          </p:cNvSpPr>
          <p:nvPr/>
        </p:nvSpPr>
        <p:spPr bwMode="auto">
          <a:xfrm rot="2464733">
            <a:off x="4102100" y="52863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6" name="Rectangle 18"/>
          <p:cNvSpPr>
            <a:spLocks noChangeArrowheads="1"/>
          </p:cNvSpPr>
          <p:nvPr/>
        </p:nvSpPr>
        <p:spPr bwMode="auto">
          <a:xfrm rot="2464733">
            <a:off x="4243388" y="5143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7" name="Rectangle 19"/>
          <p:cNvSpPr>
            <a:spLocks noChangeArrowheads="1"/>
          </p:cNvSpPr>
          <p:nvPr/>
        </p:nvSpPr>
        <p:spPr bwMode="auto">
          <a:xfrm rot="2464733">
            <a:off x="4386263" y="49926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8" name="Rectangle 20"/>
          <p:cNvSpPr>
            <a:spLocks noChangeArrowheads="1"/>
          </p:cNvSpPr>
          <p:nvPr/>
        </p:nvSpPr>
        <p:spPr bwMode="auto">
          <a:xfrm rot="2464733">
            <a:off x="4541838" y="48387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9" name="Rectangle 21"/>
          <p:cNvSpPr>
            <a:spLocks noChangeArrowheads="1"/>
          </p:cNvSpPr>
          <p:nvPr/>
        </p:nvSpPr>
        <p:spPr bwMode="auto">
          <a:xfrm rot="2464733">
            <a:off x="3529013" y="58308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0" name="Rectangle 22"/>
          <p:cNvSpPr>
            <a:spLocks noChangeArrowheads="1"/>
          </p:cNvSpPr>
          <p:nvPr/>
        </p:nvSpPr>
        <p:spPr bwMode="auto">
          <a:xfrm rot="2464733">
            <a:off x="3683000" y="56864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1" name="Rectangle 23"/>
          <p:cNvSpPr>
            <a:spLocks noChangeArrowheads="1"/>
          </p:cNvSpPr>
          <p:nvPr/>
        </p:nvSpPr>
        <p:spPr bwMode="auto">
          <a:xfrm rot="2464733">
            <a:off x="3836988" y="55530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2" name="Rectangle 24"/>
          <p:cNvSpPr>
            <a:spLocks noChangeArrowheads="1"/>
          </p:cNvSpPr>
          <p:nvPr/>
        </p:nvSpPr>
        <p:spPr bwMode="auto">
          <a:xfrm rot="2464733">
            <a:off x="3384550" y="59848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3" name="Rectangle 25"/>
          <p:cNvSpPr>
            <a:spLocks noChangeArrowheads="1"/>
          </p:cNvSpPr>
          <p:nvPr/>
        </p:nvSpPr>
        <p:spPr bwMode="auto">
          <a:xfrm rot="2464733">
            <a:off x="3240088" y="610393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4" name="Rectangle 26"/>
          <p:cNvSpPr>
            <a:spLocks noChangeArrowheads="1"/>
          </p:cNvSpPr>
          <p:nvPr/>
        </p:nvSpPr>
        <p:spPr bwMode="auto">
          <a:xfrm rot="2464733">
            <a:off x="3106738" y="62230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5" name="Rectangle 27"/>
          <p:cNvSpPr>
            <a:spLocks noChangeArrowheads="1"/>
          </p:cNvSpPr>
          <p:nvPr/>
        </p:nvSpPr>
        <p:spPr bwMode="auto">
          <a:xfrm rot="2464733">
            <a:off x="4643438" y="47244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6" name="Rectangle 28"/>
          <p:cNvSpPr>
            <a:spLocks noChangeArrowheads="1"/>
          </p:cNvSpPr>
          <p:nvPr/>
        </p:nvSpPr>
        <p:spPr bwMode="auto">
          <a:xfrm rot="2464733">
            <a:off x="4764088" y="46069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7" name="Rectangle 29"/>
          <p:cNvSpPr>
            <a:spLocks noChangeArrowheads="1"/>
          </p:cNvSpPr>
          <p:nvPr/>
        </p:nvSpPr>
        <p:spPr bwMode="auto">
          <a:xfrm rot="2464733">
            <a:off x="4859338" y="4508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38" name="Rectangle 49"/>
          <p:cNvSpPr>
            <a:spLocks noChangeArrowheads="1"/>
          </p:cNvSpPr>
          <p:nvPr/>
        </p:nvSpPr>
        <p:spPr bwMode="auto">
          <a:xfrm>
            <a:off x="2857500" y="421481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8940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000375"/>
            <a:ext cx="6985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2749550" y="3224213"/>
            <a:ext cx="360363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2744788" y="3681413"/>
            <a:ext cx="360362" cy="3603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2755900" y="4171950"/>
            <a:ext cx="360363" cy="360363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8923" name="Picture 10" descr="k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065838"/>
            <a:ext cx="6905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Picture 51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734050"/>
            <a:ext cx="733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0" name="Rectangle 49"/>
          <p:cNvSpPr>
            <a:spLocks noChangeArrowheads="1"/>
          </p:cNvSpPr>
          <p:nvPr/>
        </p:nvSpPr>
        <p:spPr bwMode="auto">
          <a:xfrm>
            <a:off x="6153150" y="305911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8951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44675"/>
            <a:ext cx="6985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6045200" y="2068513"/>
            <a:ext cx="360363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6040438" y="2525713"/>
            <a:ext cx="360362" cy="3603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6051550" y="3016250"/>
            <a:ext cx="360363" cy="360363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8944" name="Picture 32" descr="машин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463" y="-387350"/>
            <a:ext cx="20097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2" descr="C:\Documents and Settings\User\Рабочий стол\презентация\крош в коляске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7162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1"/>
          <p:cNvGrpSpPr>
            <a:grpSpLocks/>
          </p:cNvGrpSpPr>
          <p:nvPr/>
        </p:nvGrpSpPr>
        <p:grpSpPr bwMode="auto">
          <a:xfrm>
            <a:off x="1116013" y="1484313"/>
            <a:ext cx="7496175" cy="4217987"/>
            <a:chOff x="855902" y="1623638"/>
            <a:chExt cx="7497151" cy="4217148"/>
          </a:xfrm>
        </p:grpSpPr>
        <p:pic>
          <p:nvPicPr>
            <p:cNvPr id="38958" name="Picture 43" descr="C:\Documents and Settings\User\Рабочий стол\презентация\карыч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02" y="1623638"/>
              <a:ext cx="7497151" cy="4217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1403660" y="4759914"/>
              <a:ext cx="6552466" cy="720582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FFFF00"/>
                  </a:solidFill>
                </a:rPr>
                <a:t>Запомни, малый, с юных лет, красный свет – дороги нет!</a:t>
              </a:r>
            </a:p>
          </p:txBody>
        </p:sp>
      </p:grpSp>
      <p:sp>
        <p:nvSpPr>
          <p:cNvPr id="38" name="Прямоугольник 3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227763" y="5373688"/>
            <a:ext cx="1377950" cy="287337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25400" algn="ctr">
            <a:solidFill>
              <a:srgbClr val="006F95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+mn-lt"/>
                <a:hlinkClick r:id="rId13" action="ppaction://hlinksldjump"/>
              </a:rPr>
              <a:t>обратно</a:t>
            </a:r>
            <a:endParaRPr lang="ru-RU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8961" name="AutoShape 49"/>
          <p:cNvSpPr>
            <a:spLocks noChangeArrowheads="1"/>
          </p:cNvSpPr>
          <p:nvPr/>
        </p:nvSpPr>
        <p:spPr bwMode="auto">
          <a:xfrm>
            <a:off x="3924300" y="4941888"/>
            <a:ext cx="2879725" cy="1006475"/>
          </a:xfrm>
          <a:prstGeom prst="wedgeEllipseCallout">
            <a:avLst>
              <a:gd name="adj1" fmla="val -43769"/>
              <a:gd name="adj2" fmla="val 8722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Ежик, что стоим, пошли давай!</a:t>
            </a:r>
          </a:p>
        </p:txBody>
      </p:sp>
      <p:sp>
        <p:nvSpPr>
          <p:cNvPr id="38962" name="AutoShape 50"/>
          <p:cNvSpPr>
            <a:spLocks noChangeArrowheads="1"/>
          </p:cNvSpPr>
          <p:nvPr/>
        </p:nvSpPr>
        <p:spPr bwMode="auto">
          <a:xfrm>
            <a:off x="755650" y="3284538"/>
            <a:ext cx="2951163" cy="1728787"/>
          </a:xfrm>
          <a:prstGeom prst="wedgeEllipseCallout">
            <a:avLst>
              <a:gd name="adj1" fmla="val 26009"/>
              <a:gd name="adj2" fmla="val 965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Что-то не нравиться мне эта идея, я пожалуй подожду.</a:t>
            </a:r>
          </a:p>
        </p:txBody>
      </p:sp>
      <p:sp>
        <p:nvSpPr>
          <p:cNvPr id="38963" name="AutoShape 51"/>
          <p:cNvSpPr>
            <a:spLocks noChangeArrowheads="1"/>
          </p:cNvSpPr>
          <p:nvPr/>
        </p:nvSpPr>
        <p:spPr bwMode="auto">
          <a:xfrm>
            <a:off x="3924300" y="4941888"/>
            <a:ext cx="2879725" cy="1006475"/>
          </a:xfrm>
          <a:prstGeom prst="wedgeEllipseCallout">
            <a:avLst>
              <a:gd name="adj1" fmla="val -43769"/>
              <a:gd name="adj2" fmla="val 8722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Ну как знаешь, а я пошел.</a:t>
            </a:r>
          </a:p>
        </p:txBody>
      </p:sp>
      <p:pic>
        <p:nvPicPr>
          <p:cNvPr id="2" name="Array+-+Для+конкурсов+5(music.nur.kz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07400" y="90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384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2884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8884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8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4884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8384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303E-6 L 0.06476 -0.0851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-425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0254E-6 L 0.56736 0.729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68" y="364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6476 -0.08513 C 0.0882 -0.1004 0.11164 -0.11567 0.1191 -0.10757 C 0.12657 -0.09948 0.10244 -0.04743 0.10938 -0.03702 C 0.11632 -0.02661 0.1533 -0.05321 0.16129 -0.04512 C 0.16928 -0.03702 0.15018 0.00045 0.15764 0.01109 C 0.16511 0.02174 0.19567 0.01248 0.20573 0.01919 C 0.2158 0.0259 0.20851 0.04464 0.21789 0.05134 C 0.22726 0.05805 0.25452 0.05782 0.26251 0.05921 " pathEditMode="relative" ptsTypes="aaaaaaaA">
                                      <p:cBhvr>
                                        <p:cTn id="41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3684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38961" grpId="0" animBg="1"/>
      <p:bldP spid="38961" grpId="1" animBg="1"/>
      <p:bldP spid="38962" grpId="0" animBg="1"/>
      <p:bldP spid="38962" grpId="1" animBg="1"/>
      <p:bldP spid="38963" grpId="0" animBg="1"/>
      <p:bldP spid="3896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User\Рабочий стол\Владимир\игра пдд\y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044">
            <a:off x="617538" y="-981075"/>
            <a:ext cx="12011025" cy="955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C:\Documents and Settings\User\Рабочий стол\Владимир\игра пдд\200px-Gehwe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5" y="2000250"/>
            <a:ext cx="4214813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3"/>
          <p:cNvSpPr>
            <a:spLocks noChangeArrowheads="1"/>
          </p:cNvSpPr>
          <p:nvPr/>
        </p:nvSpPr>
        <p:spPr bwMode="auto">
          <a:xfrm rot="2533069">
            <a:off x="-477838" y="3146425"/>
            <a:ext cx="10872788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 rot="2583060">
            <a:off x="-1981200" y="3068638"/>
            <a:ext cx="113411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9158" name="Line 7"/>
          <p:cNvSpPr>
            <a:spLocks noChangeShapeType="1"/>
          </p:cNvSpPr>
          <p:nvPr/>
        </p:nvSpPr>
        <p:spPr bwMode="auto">
          <a:xfrm>
            <a:off x="-684213" y="404813"/>
            <a:ext cx="8785226" cy="79930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59" name="Rectangle 11"/>
          <p:cNvSpPr>
            <a:spLocks noChangeArrowheads="1"/>
          </p:cNvSpPr>
          <p:nvPr/>
        </p:nvSpPr>
        <p:spPr bwMode="auto">
          <a:xfrm rot="-8222231">
            <a:off x="-3492500" y="4797425"/>
            <a:ext cx="10367963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49160" name="Rectangle 12"/>
          <p:cNvSpPr>
            <a:spLocks noChangeArrowheads="1"/>
          </p:cNvSpPr>
          <p:nvPr/>
        </p:nvSpPr>
        <p:spPr bwMode="auto">
          <a:xfrm rot="2524385">
            <a:off x="-781050" y="3203575"/>
            <a:ext cx="1065847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1" name="Rectangle 13"/>
          <p:cNvSpPr>
            <a:spLocks noChangeArrowheads="1"/>
          </p:cNvSpPr>
          <p:nvPr/>
        </p:nvSpPr>
        <p:spPr bwMode="auto">
          <a:xfrm rot="2595858">
            <a:off x="-3003550" y="5122863"/>
            <a:ext cx="1058545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3" name="Rectangle 16"/>
          <p:cNvSpPr>
            <a:spLocks noChangeArrowheads="1"/>
          </p:cNvSpPr>
          <p:nvPr/>
        </p:nvSpPr>
        <p:spPr bwMode="auto">
          <a:xfrm rot="2464733">
            <a:off x="3979863" y="5414963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4" name="Rectangle 17"/>
          <p:cNvSpPr>
            <a:spLocks noChangeArrowheads="1"/>
          </p:cNvSpPr>
          <p:nvPr/>
        </p:nvSpPr>
        <p:spPr bwMode="auto">
          <a:xfrm rot="2464733">
            <a:off x="4102100" y="52863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5" name="Rectangle 18"/>
          <p:cNvSpPr>
            <a:spLocks noChangeArrowheads="1"/>
          </p:cNvSpPr>
          <p:nvPr/>
        </p:nvSpPr>
        <p:spPr bwMode="auto">
          <a:xfrm rot="2464733">
            <a:off x="4243388" y="5143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6" name="Rectangle 19"/>
          <p:cNvSpPr>
            <a:spLocks noChangeArrowheads="1"/>
          </p:cNvSpPr>
          <p:nvPr/>
        </p:nvSpPr>
        <p:spPr bwMode="auto">
          <a:xfrm rot="2464733">
            <a:off x="4386263" y="49926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7" name="Rectangle 20"/>
          <p:cNvSpPr>
            <a:spLocks noChangeArrowheads="1"/>
          </p:cNvSpPr>
          <p:nvPr/>
        </p:nvSpPr>
        <p:spPr bwMode="auto">
          <a:xfrm rot="2464733">
            <a:off x="4541838" y="48387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8" name="Rectangle 21"/>
          <p:cNvSpPr>
            <a:spLocks noChangeArrowheads="1"/>
          </p:cNvSpPr>
          <p:nvPr/>
        </p:nvSpPr>
        <p:spPr bwMode="auto">
          <a:xfrm rot="2464733">
            <a:off x="3529013" y="58308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69" name="Rectangle 22"/>
          <p:cNvSpPr>
            <a:spLocks noChangeArrowheads="1"/>
          </p:cNvSpPr>
          <p:nvPr/>
        </p:nvSpPr>
        <p:spPr bwMode="auto">
          <a:xfrm rot="2464733">
            <a:off x="3683000" y="56864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0" name="Rectangle 23"/>
          <p:cNvSpPr>
            <a:spLocks noChangeArrowheads="1"/>
          </p:cNvSpPr>
          <p:nvPr/>
        </p:nvSpPr>
        <p:spPr bwMode="auto">
          <a:xfrm rot="2464733">
            <a:off x="3836988" y="55530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1" name="Rectangle 24"/>
          <p:cNvSpPr>
            <a:spLocks noChangeArrowheads="1"/>
          </p:cNvSpPr>
          <p:nvPr/>
        </p:nvSpPr>
        <p:spPr bwMode="auto">
          <a:xfrm rot="2464733">
            <a:off x="3384550" y="59848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2" name="Rectangle 25"/>
          <p:cNvSpPr>
            <a:spLocks noChangeArrowheads="1"/>
          </p:cNvSpPr>
          <p:nvPr/>
        </p:nvSpPr>
        <p:spPr bwMode="auto">
          <a:xfrm rot="2464733">
            <a:off x="3240088" y="610393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3" name="Rectangle 26"/>
          <p:cNvSpPr>
            <a:spLocks noChangeArrowheads="1"/>
          </p:cNvSpPr>
          <p:nvPr/>
        </p:nvSpPr>
        <p:spPr bwMode="auto">
          <a:xfrm rot="2464733">
            <a:off x="3106738" y="62230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4" name="Rectangle 27"/>
          <p:cNvSpPr>
            <a:spLocks noChangeArrowheads="1"/>
          </p:cNvSpPr>
          <p:nvPr/>
        </p:nvSpPr>
        <p:spPr bwMode="auto">
          <a:xfrm rot="2464733">
            <a:off x="4643438" y="47244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5" name="Rectangle 28"/>
          <p:cNvSpPr>
            <a:spLocks noChangeArrowheads="1"/>
          </p:cNvSpPr>
          <p:nvPr/>
        </p:nvSpPr>
        <p:spPr bwMode="auto">
          <a:xfrm rot="2464733">
            <a:off x="4764088" y="46069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6" name="Rectangle 29"/>
          <p:cNvSpPr>
            <a:spLocks noChangeArrowheads="1"/>
          </p:cNvSpPr>
          <p:nvPr/>
        </p:nvSpPr>
        <p:spPr bwMode="auto">
          <a:xfrm rot="2464733">
            <a:off x="4859338" y="4508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9177" name="Rectangle 49"/>
          <p:cNvSpPr>
            <a:spLocks noChangeArrowheads="1"/>
          </p:cNvSpPr>
          <p:nvPr/>
        </p:nvSpPr>
        <p:spPr bwMode="auto">
          <a:xfrm>
            <a:off x="2857500" y="421481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9178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000375"/>
            <a:ext cx="6985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1" name="Oval 29"/>
          <p:cNvSpPr>
            <a:spLocks noChangeArrowheads="1"/>
          </p:cNvSpPr>
          <p:nvPr/>
        </p:nvSpPr>
        <p:spPr bwMode="auto">
          <a:xfrm>
            <a:off x="2755900" y="4171950"/>
            <a:ext cx="360363" cy="360363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9182" name="Picture 10" descr="k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065838"/>
            <a:ext cx="6905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3" name="Picture 51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734050"/>
            <a:ext cx="733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4" name="Rectangle 49"/>
          <p:cNvSpPr>
            <a:spLocks noChangeArrowheads="1"/>
          </p:cNvSpPr>
          <p:nvPr/>
        </p:nvSpPr>
        <p:spPr bwMode="auto">
          <a:xfrm>
            <a:off x="6153150" y="305911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9185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44675"/>
            <a:ext cx="6985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8" name="Oval 36"/>
          <p:cNvSpPr>
            <a:spLocks noChangeArrowheads="1"/>
          </p:cNvSpPr>
          <p:nvPr/>
        </p:nvSpPr>
        <p:spPr bwMode="auto">
          <a:xfrm>
            <a:off x="6051550" y="3016250"/>
            <a:ext cx="360363" cy="360363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9189" name="Picture 37" descr="машин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463" y="-387350"/>
            <a:ext cx="20097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96" name="AutoShape 44"/>
          <p:cNvSpPr>
            <a:spLocks noChangeArrowheads="1"/>
          </p:cNvSpPr>
          <p:nvPr/>
        </p:nvSpPr>
        <p:spPr bwMode="auto">
          <a:xfrm>
            <a:off x="4067175" y="4076700"/>
            <a:ext cx="3025775" cy="1873250"/>
          </a:xfrm>
          <a:prstGeom prst="wedgeEllipseCallout">
            <a:avLst>
              <a:gd name="adj1" fmla="val -43755"/>
              <a:gd name="adj2" fmla="val 6847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О,Ёжик, смотри как весело мигает огонек! Давай пошли, а то не успеем.</a:t>
            </a:r>
          </a:p>
        </p:txBody>
      </p:sp>
      <p:sp>
        <p:nvSpPr>
          <p:cNvPr id="49197" name="AutoShape 45"/>
          <p:cNvSpPr>
            <a:spLocks noChangeArrowheads="1"/>
          </p:cNvSpPr>
          <p:nvPr/>
        </p:nvSpPr>
        <p:spPr bwMode="auto">
          <a:xfrm>
            <a:off x="0" y="4292600"/>
            <a:ext cx="3025775" cy="1512888"/>
          </a:xfrm>
          <a:prstGeom prst="wedgeEllipseCallout">
            <a:avLst>
              <a:gd name="adj1" fmla="val 47588"/>
              <a:gd name="adj2" fmla="val 5629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Нет, Крош, надо подождать. А вдруг что случится.</a:t>
            </a:r>
          </a:p>
        </p:txBody>
      </p:sp>
      <p:sp>
        <p:nvSpPr>
          <p:cNvPr id="49198" name="AutoShape 46"/>
          <p:cNvSpPr>
            <a:spLocks noChangeArrowheads="1"/>
          </p:cNvSpPr>
          <p:nvPr/>
        </p:nvSpPr>
        <p:spPr bwMode="auto">
          <a:xfrm>
            <a:off x="3995738" y="4076700"/>
            <a:ext cx="3025775" cy="2162175"/>
          </a:xfrm>
          <a:prstGeom prst="wedgeEllipseCallout">
            <a:avLst>
              <a:gd name="adj1" fmla="val -40921"/>
              <a:gd name="adj2" fmla="val 526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Ох, ну как знаешь, а я побегу, а то билетов еще не останется, придется обратно ехать.</a:t>
            </a:r>
          </a:p>
        </p:txBody>
      </p:sp>
      <p:sp>
        <p:nvSpPr>
          <p:cNvPr id="49199" name="Oval 47"/>
          <p:cNvSpPr>
            <a:spLocks noChangeArrowheads="1"/>
          </p:cNvSpPr>
          <p:nvPr/>
        </p:nvSpPr>
        <p:spPr bwMode="auto">
          <a:xfrm>
            <a:off x="2751138" y="3694113"/>
            <a:ext cx="360362" cy="360362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00" name="Oval 48"/>
          <p:cNvSpPr>
            <a:spLocks noChangeArrowheads="1"/>
          </p:cNvSpPr>
          <p:nvPr/>
        </p:nvSpPr>
        <p:spPr bwMode="auto">
          <a:xfrm>
            <a:off x="6045200" y="2536825"/>
            <a:ext cx="360363" cy="360363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80" name="Oval 28"/>
          <p:cNvSpPr>
            <a:spLocks noChangeArrowheads="1"/>
          </p:cNvSpPr>
          <p:nvPr/>
        </p:nvSpPr>
        <p:spPr bwMode="auto">
          <a:xfrm>
            <a:off x="2743200" y="3687763"/>
            <a:ext cx="360363" cy="360362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87" name="Oval 35"/>
          <p:cNvSpPr>
            <a:spLocks noChangeArrowheads="1"/>
          </p:cNvSpPr>
          <p:nvPr/>
        </p:nvSpPr>
        <p:spPr bwMode="auto">
          <a:xfrm>
            <a:off x="6037263" y="2538413"/>
            <a:ext cx="360362" cy="360362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01" name="Oval 49"/>
          <p:cNvSpPr>
            <a:spLocks noChangeArrowheads="1"/>
          </p:cNvSpPr>
          <p:nvPr/>
        </p:nvSpPr>
        <p:spPr bwMode="auto">
          <a:xfrm>
            <a:off x="6046788" y="2052638"/>
            <a:ext cx="360362" cy="360362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02" name="Oval 50"/>
          <p:cNvSpPr>
            <a:spLocks noChangeArrowheads="1"/>
          </p:cNvSpPr>
          <p:nvPr/>
        </p:nvSpPr>
        <p:spPr bwMode="auto">
          <a:xfrm>
            <a:off x="2741613" y="3209925"/>
            <a:ext cx="360362" cy="360363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86" name="Oval 34"/>
          <p:cNvSpPr>
            <a:spLocks noChangeArrowheads="1"/>
          </p:cNvSpPr>
          <p:nvPr/>
        </p:nvSpPr>
        <p:spPr bwMode="auto">
          <a:xfrm>
            <a:off x="6048375" y="2049463"/>
            <a:ext cx="360363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9" name="Oval 27"/>
          <p:cNvSpPr>
            <a:spLocks noChangeArrowheads="1"/>
          </p:cNvSpPr>
          <p:nvPr/>
        </p:nvSpPr>
        <p:spPr bwMode="auto">
          <a:xfrm>
            <a:off x="2747963" y="3208338"/>
            <a:ext cx="360362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204" name="AutoShape 52"/>
          <p:cNvSpPr>
            <a:spLocks noChangeArrowheads="1"/>
          </p:cNvSpPr>
          <p:nvPr/>
        </p:nvSpPr>
        <p:spPr bwMode="auto">
          <a:xfrm>
            <a:off x="0" y="4797425"/>
            <a:ext cx="3025775" cy="576263"/>
          </a:xfrm>
          <a:prstGeom prst="wedgeEllipseCallout">
            <a:avLst>
              <a:gd name="adj1" fmla="val 54722"/>
              <a:gd name="adj2" fmla="val 17892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Крош, стой!</a:t>
            </a:r>
          </a:p>
        </p:txBody>
      </p:sp>
      <p:pic>
        <p:nvPicPr>
          <p:cNvPr id="35" name="Picture 42" descr="C:\Documents and Settings\User\Рабочий стол\презентация\крош в коляске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162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1"/>
          <p:cNvGrpSpPr>
            <a:grpSpLocks/>
          </p:cNvGrpSpPr>
          <p:nvPr/>
        </p:nvGrpSpPr>
        <p:grpSpPr bwMode="auto">
          <a:xfrm>
            <a:off x="827088" y="1700213"/>
            <a:ext cx="7496175" cy="4217987"/>
            <a:chOff x="855902" y="1623638"/>
            <a:chExt cx="7497151" cy="4217148"/>
          </a:xfrm>
        </p:grpSpPr>
        <p:pic>
          <p:nvPicPr>
            <p:cNvPr id="49192" name="Picture 43" descr="C:\Documents and Settings\User\Рабочий стол\презентация\карыч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02" y="1623638"/>
              <a:ext cx="7497151" cy="4217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1403660" y="4759914"/>
              <a:ext cx="6552466" cy="720582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FFFF00"/>
                  </a:solidFill>
                </a:rPr>
                <a:t>Куда, дружочек, ты спешишь? Видишь желтый, не ленись, загорится свет зеленый и тогда поторопись.</a:t>
              </a:r>
            </a:p>
          </p:txBody>
        </p:sp>
      </p:grpSp>
      <p:sp>
        <p:nvSpPr>
          <p:cNvPr id="38" name="Прямоугольник 3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227763" y="5661025"/>
            <a:ext cx="1377950" cy="28733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25400" algn="ctr">
            <a:solidFill>
              <a:srgbClr val="006F95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+mn-lt"/>
                <a:hlinkClick r:id="rId13" action="ppaction://hlinksldjump"/>
              </a:rPr>
              <a:t>обратно</a:t>
            </a:r>
            <a:endParaRPr lang="ru-RU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" name="Array+-+Для+конкурсов+5(music.nur.kz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07475" y="806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384"/>
                            </p:stCondLst>
                            <p:childTnLst>
                              <p:par>
                                <p:cTn id="8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9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9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4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9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82784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303E-6 L 0.06476 -0.085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-42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0254E-6 L 0.56736 0.7291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9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68" y="364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4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6476 -0.08513 C 0.0882 -0.1004 0.11164 -0.11567 0.1191 -0.10757 C 0.12657 -0.09948 0.10244 -0.04743 0.10938 -0.03702 C 0.11632 -0.02661 0.1533 -0.05321 0.16129 -0.04512 C 0.16928 -0.03702 0.15018 0.00045 0.15764 0.01109 C 0.16511 0.02174 0.19567 0.01248 0.20573 0.01919 C 0.2158 0.0259 0.20851 0.04464 0.21789 0.05134 C 0.22726 0.05805 0.25452 0.05782 0.26251 0.05921 " pathEditMode="relative" ptsTypes="aaaaaaaA">
                                      <p:cBhvr>
                                        <p:cTn id="58" dur="20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88084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96" grpId="0" animBg="1"/>
      <p:bldP spid="49196" grpId="1" animBg="1"/>
      <p:bldP spid="49197" grpId="0" animBg="1"/>
      <p:bldP spid="49197" grpId="1" animBg="1"/>
      <p:bldP spid="49198" grpId="0" animBg="1"/>
      <p:bldP spid="49198" grpId="1" animBg="1"/>
      <p:bldP spid="49204" grpId="2" animBg="1"/>
      <p:bldP spid="49204" grpId="3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User\Рабочий стол\Владимир\игра пдд\y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044">
            <a:off x="617538" y="-981075"/>
            <a:ext cx="12011025" cy="955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C:\Documents and Settings\User\Рабочий стол\Владимир\игра пдд\200px-Gehwe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5" y="2000250"/>
            <a:ext cx="4214813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 rot="2533069">
            <a:off x="-477838" y="3146425"/>
            <a:ext cx="10872788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 rot="2583060">
            <a:off x="-1981200" y="3068638"/>
            <a:ext cx="113411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7110" name="Line 7"/>
          <p:cNvSpPr>
            <a:spLocks noChangeShapeType="1"/>
          </p:cNvSpPr>
          <p:nvPr/>
        </p:nvSpPr>
        <p:spPr bwMode="auto">
          <a:xfrm>
            <a:off x="-684213" y="404813"/>
            <a:ext cx="8785226" cy="79930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1" name="Rectangle 11"/>
          <p:cNvSpPr>
            <a:spLocks noChangeArrowheads="1"/>
          </p:cNvSpPr>
          <p:nvPr/>
        </p:nvSpPr>
        <p:spPr bwMode="auto">
          <a:xfrm rot="-8222231">
            <a:off x="-3492500" y="4797425"/>
            <a:ext cx="10367963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47112" name="Rectangle 12"/>
          <p:cNvSpPr>
            <a:spLocks noChangeArrowheads="1"/>
          </p:cNvSpPr>
          <p:nvPr/>
        </p:nvSpPr>
        <p:spPr bwMode="auto">
          <a:xfrm rot="2524385">
            <a:off x="-781050" y="3203575"/>
            <a:ext cx="1065847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3" name="Rectangle 13"/>
          <p:cNvSpPr>
            <a:spLocks noChangeArrowheads="1"/>
          </p:cNvSpPr>
          <p:nvPr/>
        </p:nvSpPr>
        <p:spPr bwMode="auto">
          <a:xfrm rot="2595858">
            <a:off x="-3060700" y="5084763"/>
            <a:ext cx="1058545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5" name="Rectangle 16"/>
          <p:cNvSpPr>
            <a:spLocks noChangeArrowheads="1"/>
          </p:cNvSpPr>
          <p:nvPr/>
        </p:nvSpPr>
        <p:spPr bwMode="auto">
          <a:xfrm rot="2464733">
            <a:off x="3979863" y="5414963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6" name="Rectangle 17"/>
          <p:cNvSpPr>
            <a:spLocks noChangeArrowheads="1"/>
          </p:cNvSpPr>
          <p:nvPr/>
        </p:nvSpPr>
        <p:spPr bwMode="auto">
          <a:xfrm rot="2464733">
            <a:off x="4102100" y="52863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7" name="Rectangle 18"/>
          <p:cNvSpPr>
            <a:spLocks noChangeArrowheads="1"/>
          </p:cNvSpPr>
          <p:nvPr/>
        </p:nvSpPr>
        <p:spPr bwMode="auto">
          <a:xfrm rot="2464733">
            <a:off x="4243388" y="5143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8" name="Rectangle 19"/>
          <p:cNvSpPr>
            <a:spLocks noChangeArrowheads="1"/>
          </p:cNvSpPr>
          <p:nvPr/>
        </p:nvSpPr>
        <p:spPr bwMode="auto">
          <a:xfrm rot="2464733">
            <a:off x="4386263" y="49926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19" name="Rectangle 20"/>
          <p:cNvSpPr>
            <a:spLocks noChangeArrowheads="1"/>
          </p:cNvSpPr>
          <p:nvPr/>
        </p:nvSpPr>
        <p:spPr bwMode="auto">
          <a:xfrm rot="2464733">
            <a:off x="4541838" y="48387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0" name="Rectangle 21"/>
          <p:cNvSpPr>
            <a:spLocks noChangeArrowheads="1"/>
          </p:cNvSpPr>
          <p:nvPr/>
        </p:nvSpPr>
        <p:spPr bwMode="auto">
          <a:xfrm rot="2464733">
            <a:off x="3529013" y="58308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1" name="Rectangle 22"/>
          <p:cNvSpPr>
            <a:spLocks noChangeArrowheads="1"/>
          </p:cNvSpPr>
          <p:nvPr/>
        </p:nvSpPr>
        <p:spPr bwMode="auto">
          <a:xfrm rot="2464733">
            <a:off x="3683000" y="56864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2" name="Rectangle 23"/>
          <p:cNvSpPr>
            <a:spLocks noChangeArrowheads="1"/>
          </p:cNvSpPr>
          <p:nvPr/>
        </p:nvSpPr>
        <p:spPr bwMode="auto">
          <a:xfrm rot="2464733">
            <a:off x="3836988" y="55530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3" name="Rectangle 24"/>
          <p:cNvSpPr>
            <a:spLocks noChangeArrowheads="1"/>
          </p:cNvSpPr>
          <p:nvPr/>
        </p:nvSpPr>
        <p:spPr bwMode="auto">
          <a:xfrm rot="2464733">
            <a:off x="3384550" y="59848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4" name="Rectangle 25"/>
          <p:cNvSpPr>
            <a:spLocks noChangeArrowheads="1"/>
          </p:cNvSpPr>
          <p:nvPr/>
        </p:nvSpPr>
        <p:spPr bwMode="auto">
          <a:xfrm rot="2464733">
            <a:off x="3240088" y="610393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5" name="Rectangle 26"/>
          <p:cNvSpPr>
            <a:spLocks noChangeArrowheads="1"/>
          </p:cNvSpPr>
          <p:nvPr/>
        </p:nvSpPr>
        <p:spPr bwMode="auto">
          <a:xfrm rot="2464733">
            <a:off x="3106738" y="62230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6" name="Rectangle 27"/>
          <p:cNvSpPr>
            <a:spLocks noChangeArrowheads="1"/>
          </p:cNvSpPr>
          <p:nvPr/>
        </p:nvSpPr>
        <p:spPr bwMode="auto">
          <a:xfrm rot="2464733">
            <a:off x="4643438" y="47244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7134" name="Picture 30" descr="маши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463" y="-387350"/>
            <a:ext cx="20097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7" name="Rectangle 28"/>
          <p:cNvSpPr>
            <a:spLocks noChangeArrowheads="1"/>
          </p:cNvSpPr>
          <p:nvPr/>
        </p:nvSpPr>
        <p:spPr bwMode="auto">
          <a:xfrm rot="2464733">
            <a:off x="4764088" y="46069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8" name="Rectangle 29"/>
          <p:cNvSpPr>
            <a:spLocks noChangeArrowheads="1"/>
          </p:cNvSpPr>
          <p:nvPr/>
        </p:nvSpPr>
        <p:spPr bwMode="auto">
          <a:xfrm rot="2464733">
            <a:off x="4859338" y="4508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29" name="Rectangle 49"/>
          <p:cNvSpPr>
            <a:spLocks noChangeArrowheads="1"/>
          </p:cNvSpPr>
          <p:nvPr/>
        </p:nvSpPr>
        <p:spPr bwMode="auto">
          <a:xfrm>
            <a:off x="2857500" y="421481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7130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000375"/>
            <a:ext cx="6985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1" name="Oval 27"/>
          <p:cNvSpPr>
            <a:spLocks noChangeArrowheads="1"/>
          </p:cNvSpPr>
          <p:nvPr/>
        </p:nvSpPr>
        <p:spPr bwMode="auto">
          <a:xfrm>
            <a:off x="2749550" y="3224213"/>
            <a:ext cx="360363" cy="360362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2744788" y="3681413"/>
            <a:ext cx="360362" cy="3603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7135" name="Picture 10" descr="k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065838"/>
            <a:ext cx="6905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6" name="Picture 51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734050"/>
            <a:ext cx="733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7" name="Rectangle 49"/>
          <p:cNvSpPr>
            <a:spLocks noChangeArrowheads="1"/>
          </p:cNvSpPr>
          <p:nvPr/>
        </p:nvSpPr>
        <p:spPr bwMode="auto">
          <a:xfrm>
            <a:off x="6297613" y="3059113"/>
            <a:ext cx="100012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7138" name="Picture 9" descr="C:\Documents and Settings\User\Рабочий стол\Владимир\игра пдд\светофорище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6985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6189663" y="2068513"/>
            <a:ext cx="360362" cy="360362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40" name="Oval 36"/>
          <p:cNvSpPr>
            <a:spLocks noChangeArrowheads="1"/>
          </p:cNvSpPr>
          <p:nvPr/>
        </p:nvSpPr>
        <p:spPr bwMode="auto">
          <a:xfrm>
            <a:off x="6184900" y="2525713"/>
            <a:ext cx="360363" cy="3603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42" name="AutoShape 38"/>
          <p:cNvSpPr>
            <a:spLocks noChangeArrowheads="1"/>
          </p:cNvSpPr>
          <p:nvPr/>
        </p:nvSpPr>
        <p:spPr bwMode="auto">
          <a:xfrm>
            <a:off x="4356100" y="5516563"/>
            <a:ext cx="3095625" cy="792162"/>
          </a:xfrm>
          <a:prstGeom prst="wedgeEllipseCallout">
            <a:avLst>
              <a:gd name="adj1" fmla="val -60463"/>
              <a:gd name="adj2" fmla="val 78657"/>
            </a:avLst>
          </a:prstGeom>
          <a:solidFill>
            <a:schemeClr val="tx1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Ну что, Ёжик, пошли?</a:t>
            </a:r>
          </a:p>
        </p:txBody>
      </p:sp>
      <p:sp>
        <p:nvSpPr>
          <p:cNvPr id="47143" name="AutoShape 39"/>
          <p:cNvSpPr>
            <a:spLocks noChangeArrowheads="1"/>
          </p:cNvSpPr>
          <p:nvPr/>
        </p:nvSpPr>
        <p:spPr bwMode="auto">
          <a:xfrm>
            <a:off x="-323850" y="3933825"/>
            <a:ext cx="3095625" cy="2303463"/>
          </a:xfrm>
          <a:prstGeom prst="wedgeEllipseCallout">
            <a:avLst>
              <a:gd name="adj1" fmla="val 56718"/>
              <a:gd name="adj2" fmla="val 40694"/>
            </a:avLst>
          </a:prstGeom>
          <a:solidFill>
            <a:schemeClr val="tx1"/>
          </a:solid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Вот зеленый загорелся, теперь давай продолжим путь, Крош. Давай поторопимся, а то можем не успеть!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6196013" y="2068513"/>
            <a:ext cx="360362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45" name="Oval 41"/>
          <p:cNvSpPr>
            <a:spLocks noChangeArrowheads="1"/>
          </p:cNvSpPr>
          <p:nvPr/>
        </p:nvSpPr>
        <p:spPr bwMode="auto">
          <a:xfrm>
            <a:off x="2744788" y="3209925"/>
            <a:ext cx="360362" cy="3603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2740025" y="4162425"/>
            <a:ext cx="360363" cy="3603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47" name="Oval 43"/>
          <p:cNvSpPr>
            <a:spLocks noChangeArrowheads="1"/>
          </p:cNvSpPr>
          <p:nvPr/>
        </p:nvSpPr>
        <p:spPr bwMode="auto">
          <a:xfrm>
            <a:off x="6176963" y="3027363"/>
            <a:ext cx="360362" cy="3603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33" name="Oval 29"/>
          <p:cNvSpPr>
            <a:spLocks noChangeArrowheads="1"/>
          </p:cNvSpPr>
          <p:nvPr/>
        </p:nvSpPr>
        <p:spPr bwMode="auto">
          <a:xfrm>
            <a:off x="2738438" y="4171950"/>
            <a:ext cx="360362" cy="360363"/>
          </a:xfrm>
          <a:prstGeom prst="ellipse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6162675" y="3032125"/>
            <a:ext cx="360363" cy="360363"/>
          </a:xfrm>
          <a:prstGeom prst="ellipse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Группа 32"/>
          <p:cNvGrpSpPr>
            <a:grpSpLocks/>
          </p:cNvGrpSpPr>
          <p:nvPr/>
        </p:nvGrpSpPr>
        <p:grpSpPr bwMode="auto">
          <a:xfrm>
            <a:off x="539750" y="981075"/>
            <a:ext cx="8397875" cy="5054600"/>
            <a:chOff x="476240" y="1118979"/>
            <a:chExt cx="8397201" cy="5054272"/>
          </a:xfrm>
        </p:grpSpPr>
        <p:pic>
          <p:nvPicPr>
            <p:cNvPr id="47149" name="Picture 37" descr="F:\пдд\гиф\molodec_1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685" y="2962184"/>
              <a:ext cx="4825478" cy="1459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50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09" y="1154914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51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762" y="1118979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52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40" y="4347815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53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506" y="4365981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Brown_James_-_I_Feel_Good-_Tanec_so_shlyapami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12000" y="568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209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7709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3709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9709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1  E" pathEditMode="relative" ptsTypes="">
                                      <p:cBhvr>
                                        <p:cTn id="28" dur="20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1  E" pathEditMode="relative" ptsTypes="">
                                      <p:cBhvr>
                                        <p:cTn id="30" dur="20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0254E-6 L 0.47292 0.6032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30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81709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3331 L 0.70798 0.231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9" y="2819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33311 L 0.63959 0.135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2341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85709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5709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709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292 0.60328 L 0.89028 1.1489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2727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87709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42" grpId="0" animBg="1"/>
      <p:bldP spid="47142" grpId="1" animBg="1"/>
      <p:bldP spid="47143" grpId="0" animBg="1"/>
      <p:bldP spid="4714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90805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hlink"/>
                </a:solidFill>
                <a:effectLst/>
                <a:latin typeface="Georgia" panose="02040502050405020303" pitchFamily="18" charset="0"/>
              </a:rPr>
              <a:t>Цель игры: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hlink"/>
                </a:solidFill>
                <a:effectLst/>
                <a:latin typeface="Georgia" panose="02040502050405020303" pitchFamily="18" charset="0"/>
              </a:rPr>
              <a:t>	закрепить знания правил дорожного движения с помощью игровых ситуаций.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mtClean="0">
              <a:solidFill>
                <a:schemeClr val="hlink"/>
              </a:solidFill>
              <a:effectLst/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hlink"/>
                </a:solidFill>
                <a:effectLst/>
                <a:latin typeface="Georgia" panose="02040502050405020303" pitchFamily="18" charset="0"/>
              </a:rPr>
              <a:t>Задачи игры: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hlink"/>
                </a:solidFill>
                <a:effectLst/>
                <a:latin typeface="Georgia" panose="02040502050405020303" pitchFamily="18" charset="0"/>
              </a:rPr>
              <a:t>	смоделировать игровые ситуации на основе правил дорожного движения.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User\Рабочий стол\Владимир\игра пдд\Прага_(кинотеатр,_Москва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3063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1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23717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0" descr="k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21163"/>
            <a:ext cx="22971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5364163" y="3213100"/>
            <a:ext cx="3313112" cy="1366838"/>
          </a:xfrm>
          <a:prstGeom prst="wedgeEllipseCallout">
            <a:avLst>
              <a:gd name="adj1" fmla="val -54023"/>
              <a:gd name="adj2" fmla="val 89954"/>
            </a:avLst>
          </a:prstGeom>
          <a:solidFill>
            <a:schemeClr val="tx1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Ну наконец-то! Ёжик, бежим, а то сеанс пропустим!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1116013" y="981075"/>
            <a:ext cx="4681537" cy="2879725"/>
          </a:xfrm>
          <a:prstGeom prst="wedgeEllipseCallout">
            <a:avLst>
              <a:gd name="adj1" fmla="val -26194"/>
              <a:gd name="adj2" fmla="val 78778"/>
            </a:avLst>
          </a:prstGeom>
          <a:solidFill>
            <a:schemeClr val="tx1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Да идем-идем, только знаешь что, Крош, надо напомнить детям о том, что следует всегда соблюдать правила дорожного движения, чтобы никогда не попадать в беду. А теперь в кинотеарт!</a:t>
            </a:r>
          </a:p>
        </p:txBody>
      </p:sp>
      <p:pic>
        <p:nvPicPr>
          <p:cNvPr id="2" name="Латин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0325" y="676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58223E-6 L 0.47291 -0.013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-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8561E-6 L 0.76406 -0.0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4" y="-17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5" grpId="0" animBg="1"/>
      <p:bldP spid="51205" grpId="1" animBg="1"/>
      <p:bldP spid="51206" grpId="0" animBg="1"/>
      <p:bldP spid="5120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314950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19463" name="WordArt 7"/>
          <p:cNvSpPr>
            <a:spLocks noChangeArrowheads="1" noChangeShapeType="1" noTextEdit="1"/>
          </p:cNvSpPr>
          <p:nvPr/>
        </p:nvSpPr>
        <p:spPr bwMode="auto">
          <a:xfrm rot="-1012061">
            <a:off x="2195513" y="2565400"/>
            <a:ext cx="6769100" cy="1136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96227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03D4A8"/>
              </a:contour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005CBF"/>
                    </a:gs>
                    <a:gs pos="25000">
                      <a:srgbClr val="0087E6"/>
                    </a:gs>
                    <a:gs pos="75000">
                      <a:srgbClr val="21D6E0"/>
                    </a:gs>
                    <a:gs pos="100000">
                      <a:srgbClr val="03D4A8"/>
                    </a:gs>
                  </a:gsLst>
                  <a:lin ang="3712061" scaled="1"/>
                </a:gradFill>
                <a:latin typeface="Georgia" panose="02040502050405020303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FOREST-332516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71450"/>
            <a:ext cx="952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396413" cy="1143000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Однажды Крош и Ёжик решили отправиться в городской кинотеатр…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0" y="5410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3802" name="Picture 10" descr="k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638" y="1989138"/>
            <a:ext cx="154463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5063" y="2068513"/>
            <a:ext cx="148590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4488E-6 L 1.34861 -0.0032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00" y="-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94444E-6 2.89017E-7 L 1.48107 0.00509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8" name="Picture 38" descr="Лиственный_лес_среднерусской_равн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3433">
            <a:off x="-681038" y="-2233613"/>
            <a:ext cx="11442701" cy="117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 rot="2533069">
            <a:off x="-477838" y="3146425"/>
            <a:ext cx="10872788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 rot="2583060">
            <a:off x="-1981200" y="3068638"/>
            <a:ext cx="113411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-684213" y="404813"/>
            <a:ext cx="8785226" cy="79930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6" name="Rectangle 11"/>
          <p:cNvSpPr>
            <a:spLocks noChangeArrowheads="1"/>
          </p:cNvSpPr>
          <p:nvPr/>
        </p:nvSpPr>
        <p:spPr bwMode="auto">
          <a:xfrm rot="-8222231">
            <a:off x="-3492500" y="4797425"/>
            <a:ext cx="10367963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5127" name="Rectangle 12"/>
          <p:cNvSpPr>
            <a:spLocks noChangeArrowheads="1"/>
          </p:cNvSpPr>
          <p:nvPr/>
        </p:nvSpPr>
        <p:spPr bwMode="auto">
          <a:xfrm rot="2524385">
            <a:off x="-781050" y="3203575"/>
            <a:ext cx="1065847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8" name="Rectangle 13"/>
          <p:cNvSpPr>
            <a:spLocks noChangeArrowheads="1"/>
          </p:cNvSpPr>
          <p:nvPr/>
        </p:nvSpPr>
        <p:spPr bwMode="auto">
          <a:xfrm rot="2595858">
            <a:off x="-3003550" y="5122863"/>
            <a:ext cx="1058545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716463" y="188913"/>
            <a:ext cx="4248150" cy="2519362"/>
          </a:xfrm>
          <a:solidFill>
            <a:schemeClr val="tx1"/>
          </a:solidFill>
        </p:spPr>
        <p:txBody>
          <a:bodyPr/>
          <a:lstStyle/>
          <a:p>
            <a:pPr algn="l"/>
            <a:r>
              <a:rPr lang="ru-RU" altLang="ru-RU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Но пешком идти слишком долго и тут наши герои решают сесть на автобус, но как им перейти дорогу? (Выбери правильную стрелку движения Крошу и Ёжику)</a:t>
            </a:r>
          </a:p>
        </p:txBody>
      </p:sp>
      <p:pic>
        <p:nvPicPr>
          <p:cNvPr id="39946" name="Picture 10" descr="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1755775"/>
            <a:ext cx="6905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Rectangle 16"/>
          <p:cNvSpPr>
            <a:spLocks noChangeArrowheads="1"/>
          </p:cNvSpPr>
          <p:nvPr/>
        </p:nvSpPr>
        <p:spPr bwMode="auto">
          <a:xfrm rot="2464733">
            <a:off x="3979863" y="5414963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33" name="Rectangle 17"/>
          <p:cNvSpPr>
            <a:spLocks noChangeArrowheads="1"/>
          </p:cNvSpPr>
          <p:nvPr/>
        </p:nvSpPr>
        <p:spPr bwMode="auto">
          <a:xfrm rot="2464733">
            <a:off x="4102100" y="52863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34" name="Rectangle 18"/>
          <p:cNvSpPr>
            <a:spLocks noChangeArrowheads="1"/>
          </p:cNvSpPr>
          <p:nvPr/>
        </p:nvSpPr>
        <p:spPr bwMode="auto">
          <a:xfrm rot="2464733">
            <a:off x="4243388" y="5143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35" name="Rectangle 19"/>
          <p:cNvSpPr>
            <a:spLocks noChangeArrowheads="1"/>
          </p:cNvSpPr>
          <p:nvPr/>
        </p:nvSpPr>
        <p:spPr bwMode="auto">
          <a:xfrm rot="2464733">
            <a:off x="4386263" y="49926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36" name="Rectangle 20"/>
          <p:cNvSpPr>
            <a:spLocks noChangeArrowheads="1"/>
          </p:cNvSpPr>
          <p:nvPr/>
        </p:nvSpPr>
        <p:spPr bwMode="auto">
          <a:xfrm rot="2464733">
            <a:off x="4541838" y="48387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37" name="Rectangle 21"/>
          <p:cNvSpPr>
            <a:spLocks noChangeArrowheads="1"/>
          </p:cNvSpPr>
          <p:nvPr/>
        </p:nvSpPr>
        <p:spPr bwMode="auto">
          <a:xfrm rot="2464733">
            <a:off x="3529013" y="58308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38" name="Rectangle 22"/>
          <p:cNvSpPr>
            <a:spLocks noChangeArrowheads="1"/>
          </p:cNvSpPr>
          <p:nvPr/>
        </p:nvSpPr>
        <p:spPr bwMode="auto">
          <a:xfrm rot="2464733">
            <a:off x="3683000" y="56864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39" name="Rectangle 23"/>
          <p:cNvSpPr>
            <a:spLocks noChangeArrowheads="1"/>
          </p:cNvSpPr>
          <p:nvPr/>
        </p:nvSpPr>
        <p:spPr bwMode="auto">
          <a:xfrm rot="2464733">
            <a:off x="3836988" y="55530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0" name="Rectangle 24"/>
          <p:cNvSpPr>
            <a:spLocks noChangeArrowheads="1"/>
          </p:cNvSpPr>
          <p:nvPr/>
        </p:nvSpPr>
        <p:spPr bwMode="auto">
          <a:xfrm rot="2464733">
            <a:off x="3384550" y="59848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1" name="Rectangle 25"/>
          <p:cNvSpPr>
            <a:spLocks noChangeArrowheads="1"/>
          </p:cNvSpPr>
          <p:nvPr/>
        </p:nvSpPr>
        <p:spPr bwMode="auto">
          <a:xfrm rot="2464733">
            <a:off x="3240088" y="610393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2" name="Rectangle 26"/>
          <p:cNvSpPr>
            <a:spLocks noChangeArrowheads="1"/>
          </p:cNvSpPr>
          <p:nvPr/>
        </p:nvSpPr>
        <p:spPr bwMode="auto">
          <a:xfrm rot="2464733">
            <a:off x="3106738" y="62230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3" name="Rectangle 27"/>
          <p:cNvSpPr>
            <a:spLocks noChangeArrowheads="1"/>
          </p:cNvSpPr>
          <p:nvPr/>
        </p:nvSpPr>
        <p:spPr bwMode="auto">
          <a:xfrm rot="2464733">
            <a:off x="4643438" y="47244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4" name="Rectangle 28"/>
          <p:cNvSpPr>
            <a:spLocks noChangeArrowheads="1"/>
          </p:cNvSpPr>
          <p:nvPr/>
        </p:nvSpPr>
        <p:spPr bwMode="auto">
          <a:xfrm rot="2464733">
            <a:off x="4764088" y="46069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5" name="Rectangle 29"/>
          <p:cNvSpPr>
            <a:spLocks noChangeArrowheads="1"/>
          </p:cNvSpPr>
          <p:nvPr/>
        </p:nvSpPr>
        <p:spPr bwMode="auto">
          <a:xfrm rot="2464733">
            <a:off x="4859338" y="4508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6" name="AutoShape 37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-2741053">
            <a:off x="3456782" y="1664493"/>
            <a:ext cx="1295400" cy="360363"/>
          </a:xfrm>
          <a:prstGeom prst="leftArrow">
            <a:avLst>
              <a:gd name="adj1" fmla="val 50000"/>
              <a:gd name="adj2" fmla="val 898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5147" name="Группа 2"/>
          <p:cNvGrpSpPr>
            <a:grpSpLocks/>
          </p:cNvGrpSpPr>
          <p:nvPr/>
        </p:nvGrpSpPr>
        <p:grpSpPr bwMode="auto">
          <a:xfrm>
            <a:off x="2749550" y="3500438"/>
            <a:ext cx="719138" cy="2359025"/>
            <a:chOff x="2749550" y="3500438"/>
            <a:chExt cx="719138" cy="2359025"/>
          </a:xfrm>
        </p:grpSpPr>
        <p:sp>
          <p:nvSpPr>
            <p:cNvPr id="5153" name="Rectangle 35"/>
            <p:cNvSpPr>
              <a:spLocks noChangeArrowheads="1"/>
            </p:cNvSpPr>
            <p:nvPr/>
          </p:nvSpPr>
          <p:spPr bwMode="auto">
            <a:xfrm>
              <a:off x="2959100" y="4052888"/>
              <a:ext cx="100013" cy="1806575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5154" name="Picture 11" descr="Untitled-1 copy"/>
            <p:cNvPicPr>
              <a:picLocks noChangeAspect="1" noChangeArrowheads="1"/>
            </p:cNvPicPr>
            <p:nvPr/>
          </p:nvPicPr>
          <p:blipFill>
            <a:blip r:embed="rId6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550" y="3500438"/>
              <a:ext cx="719138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48" name="Group 48"/>
          <p:cNvGrpSpPr>
            <a:grpSpLocks/>
          </p:cNvGrpSpPr>
          <p:nvPr/>
        </p:nvGrpSpPr>
        <p:grpSpPr bwMode="auto">
          <a:xfrm>
            <a:off x="6156325" y="2276475"/>
            <a:ext cx="719138" cy="2359025"/>
            <a:chOff x="1732" y="2205"/>
            <a:chExt cx="453" cy="1486"/>
          </a:xfrm>
        </p:grpSpPr>
        <p:sp>
          <p:nvSpPr>
            <p:cNvPr id="5151" name="Rectangle 49"/>
            <p:cNvSpPr>
              <a:spLocks noChangeArrowheads="1"/>
            </p:cNvSpPr>
            <p:nvPr/>
          </p:nvSpPr>
          <p:spPr bwMode="auto">
            <a:xfrm>
              <a:off x="1864" y="2553"/>
              <a:ext cx="63" cy="1138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5152" name="Picture 11" descr="Untitled-1 copy"/>
            <p:cNvPicPr>
              <a:picLocks noChangeAspect="1" noChangeArrowheads="1"/>
            </p:cNvPicPr>
            <p:nvPr/>
          </p:nvPicPr>
          <p:blipFill>
            <a:blip r:embed="rId6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2205"/>
              <a:ext cx="453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49" name="AutoShape 36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-2741053">
            <a:off x="5514182" y="3521868"/>
            <a:ext cx="1295400" cy="360363"/>
          </a:xfrm>
          <a:prstGeom prst="leftArrow">
            <a:avLst>
              <a:gd name="adj1" fmla="val 50000"/>
              <a:gd name="adj2" fmla="val 898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9987" name="Picture 51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13" y="-1711325"/>
            <a:ext cx="733426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AutoShape 36"/>
          <p:cNvSpPr>
            <a:spLocks noChangeArrowheads="1"/>
          </p:cNvSpPr>
          <p:nvPr/>
        </p:nvSpPr>
        <p:spPr bwMode="auto">
          <a:xfrm>
            <a:off x="4643438" y="549275"/>
            <a:ext cx="3673475" cy="1871663"/>
          </a:xfrm>
          <a:prstGeom prst="wedgeEllipseCallout">
            <a:avLst>
              <a:gd name="adj1" fmla="val -75412"/>
              <a:gd name="adj2" fmla="val -24218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Ух ты, Ёжик, смотри! Куда это мы пришли, какая-то серая дорога… Давай перейдем ее!</a:t>
            </a:r>
          </a:p>
        </p:txBody>
      </p:sp>
      <p:sp>
        <p:nvSpPr>
          <p:cNvPr id="5157" name="AutoShape 37"/>
          <p:cNvSpPr>
            <a:spLocks noChangeArrowheads="1"/>
          </p:cNvSpPr>
          <p:nvPr/>
        </p:nvSpPr>
        <p:spPr bwMode="auto">
          <a:xfrm>
            <a:off x="611188" y="2276475"/>
            <a:ext cx="4321175" cy="2376488"/>
          </a:xfrm>
          <a:prstGeom prst="wedgeEllipseCallout">
            <a:avLst>
              <a:gd name="adj1" fmla="val 0"/>
              <a:gd name="adj2" fmla="val -78926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Кажется Лосяш называл это проезжей частью, только какой именно частью я так и не понял. Но я с тобой согласен, перейти эту дорогу надо.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1574 L 0.27726 0.341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17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0.29705 0.371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5146" grpId="0" animBg="1"/>
      <p:bldP spid="5149" grpId="0" animBg="1"/>
      <p:bldP spid="5156" grpId="0" animBg="1"/>
      <p:bldP spid="5156" grpId="1" animBg="1"/>
      <p:bldP spid="5157" grpId="0" animBg="1"/>
      <p:bldP spid="51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9" name="Picture 45" descr="Лиственный_лес_среднерусской_равнин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3433">
            <a:off x="-681038" y="-2233613"/>
            <a:ext cx="11442701" cy="117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 rot="2533069">
            <a:off x="-477838" y="3146425"/>
            <a:ext cx="10872788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 rot="2583060">
            <a:off x="-1981200" y="3068638"/>
            <a:ext cx="113411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-684213" y="404813"/>
            <a:ext cx="8785226" cy="79930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 rot="-8222231">
            <a:off x="-3492500" y="4797425"/>
            <a:ext cx="10367963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 rot="2524385">
            <a:off x="-781050" y="3203575"/>
            <a:ext cx="1065847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 rot="2595858">
            <a:off x="-3003550" y="5122863"/>
            <a:ext cx="1058545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0969" name="Rectangle 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716463" y="549275"/>
            <a:ext cx="4248150" cy="1143000"/>
          </a:xfrm>
        </p:spPr>
        <p:txBody>
          <a:bodyPr/>
          <a:lstStyle/>
          <a:p>
            <a:pPr algn="l"/>
            <a:endParaRPr lang="ru-RU" altLang="ru-RU" sz="2400" dirty="0"/>
          </a:p>
        </p:txBody>
      </p:sp>
      <p:pic>
        <p:nvPicPr>
          <p:cNvPr id="40971" name="Picture 11" descr="k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60350"/>
            <a:ext cx="6905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13"/>
          <p:cNvSpPr>
            <a:spLocks noChangeArrowheads="1"/>
          </p:cNvSpPr>
          <p:nvPr/>
        </p:nvSpPr>
        <p:spPr bwMode="auto">
          <a:xfrm rot="2464733">
            <a:off x="3979863" y="5414963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7" name="Rectangle 14"/>
          <p:cNvSpPr>
            <a:spLocks noChangeArrowheads="1"/>
          </p:cNvSpPr>
          <p:nvPr/>
        </p:nvSpPr>
        <p:spPr bwMode="auto">
          <a:xfrm rot="2464733">
            <a:off x="4102100" y="52863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8" name="Rectangle 15"/>
          <p:cNvSpPr>
            <a:spLocks noChangeArrowheads="1"/>
          </p:cNvSpPr>
          <p:nvPr/>
        </p:nvSpPr>
        <p:spPr bwMode="auto">
          <a:xfrm rot="2464733">
            <a:off x="4243388" y="5143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9" name="Rectangle 16"/>
          <p:cNvSpPr>
            <a:spLocks noChangeArrowheads="1"/>
          </p:cNvSpPr>
          <p:nvPr/>
        </p:nvSpPr>
        <p:spPr bwMode="auto">
          <a:xfrm rot="2464733">
            <a:off x="4386263" y="49926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0" name="Rectangle 17"/>
          <p:cNvSpPr>
            <a:spLocks noChangeArrowheads="1"/>
          </p:cNvSpPr>
          <p:nvPr/>
        </p:nvSpPr>
        <p:spPr bwMode="auto">
          <a:xfrm rot="2464733">
            <a:off x="4541838" y="48387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1" name="Rectangle 18"/>
          <p:cNvSpPr>
            <a:spLocks noChangeArrowheads="1"/>
          </p:cNvSpPr>
          <p:nvPr/>
        </p:nvSpPr>
        <p:spPr bwMode="auto">
          <a:xfrm rot="2464733">
            <a:off x="3529013" y="58308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2" name="Rectangle 19"/>
          <p:cNvSpPr>
            <a:spLocks noChangeArrowheads="1"/>
          </p:cNvSpPr>
          <p:nvPr/>
        </p:nvSpPr>
        <p:spPr bwMode="auto">
          <a:xfrm rot="2464733">
            <a:off x="3683000" y="56864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3" name="Rectangle 20"/>
          <p:cNvSpPr>
            <a:spLocks noChangeArrowheads="1"/>
          </p:cNvSpPr>
          <p:nvPr/>
        </p:nvSpPr>
        <p:spPr bwMode="auto">
          <a:xfrm rot="2464733">
            <a:off x="3836988" y="55530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4" name="Rectangle 21"/>
          <p:cNvSpPr>
            <a:spLocks noChangeArrowheads="1"/>
          </p:cNvSpPr>
          <p:nvPr/>
        </p:nvSpPr>
        <p:spPr bwMode="auto">
          <a:xfrm rot="2464733">
            <a:off x="3384550" y="59848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5" name="Rectangle 22"/>
          <p:cNvSpPr>
            <a:spLocks noChangeArrowheads="1"/>
          </p:cNvSpPr>
          <p:nvPr/>
        </p:nvSpPr>
        <p:spPr bwMode="auto">
          <a:xfrm rot="2464733">
            <a:off x="3240088" y="610393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6" name="Rectangle 23"/>
          <p:cNvSpPr>
            <a:spLocks noChangeArrowheads="1"/>
          </p:cNvSpPr>
          <p:nvPr/>
        </p:nvSpPr>
        <p:spPr bwMode="auto">
          <a:xfrm rot="2464733">
            <a:off x="3106738" y="62230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7" name="Rectangle 24"/>
          <p:cNvSpPr>
            <a:spLocks noChangeArrowheads="1"/>
          </p:cNvSpPr>
          <p:nvPr/>
        </p:nvSpPr>
        <p:spPr bwMode="auto">
          <a:xfrm rot="2464733">
            <a:off x="4643438" y="47244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8" name="Rectangle 25"/>
          <p:cNvSpPr>
            <a:spLocks noChangeArrowheads="1"/>
          </p:cNvSpPr>
          <p:nvPr/>
        </p:nvSpPr>
        <p:spPr bwMode="auto">
          <a:xfrm rot="2464733">
            <a:off x="4764088" y="46069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9" name="Rectangle 26"/>
          <p:cNvSpPr>
            <a:spLocks noChangeArrowheads="1"/>
          </p:cNvSpPr>
          <p:nvPr/>
        </p:nvSpPr>
        <p:spPr bwMode="auto">
          <a:xfrm rot="2464733">
            <a:off x="4859338" y="4508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6170" name="Group 28"/>
          <p:cNvGrpSpPr>
            <a:grpSpLocks/>
          </p:cNvGrpSpPr>
          <p:nvPr/>
        </p:nvGrpSpPr>
        <p:grpSpPr bwMode="auto">
          <a:xfrm>
            <a:off x="2749550" y="3500438"/>
            <a:ext cx="719138" cy="2359025"/>
            <a:chOff x="1732" y="2205"/>
            <a:chExt cx="453" cy="1486"/>
          </a:xfrm>
        </p:grpSpPr>
        <p:sp>
          <p:nvSpPr>
            <p:cNvPr id="6182" name="Rectangle 29"/>
            <p:cNvSpPr>
              <a:spLocks noChangeArrowheads="1"/>
            </p:cNvSpPr>
            <p:nvPr/>
          </p:nvSpPr>
          <p:spPr bwMode="auto">
            <a:xfrm>
              <a:off x="1864" y="2553"/>
              <a:ext cx="63" cy="1138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6183" name="Picture 11" descr="Untitled-1 copy"/>
            <p:cNvPicPr>
              <a:picLocks noChangeAspect="1" noChangeArrowheads="1"/>
            </p:cNvPicPr>
            <p:nvPr/>
          </p:nvPicPr>
          <p:blipFill>
            <a:blip r:embed="rId7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2205"/>
              <a:ext cx="453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71" name="Group 31"/>
          <p:cNvGrpSpPr>
            <a:grpSpLocks/>
          </p:cNvGrpSpPr>
          <p:nvPr/>
        </p:nvGrpSpPr>
        <p:grpSpPr bwMode="auto">
          <a:xfrm>
            <a:off x="6156325" y="2276475"/>
            <a:ext cx="719138" cy="2359025"/>
            <a:chOff x="1732" y="2205"/>
            <a:chExt cx="453" cy="1486"/>
          </a:xfrm>
        </p:grpSpPr>
        <p:sp>
          <p:nvSpPr>
            <p:cNvPr id="6180" name="Rectangle 32"/>
            <p:cNvSpPr>
              <a:spLocks noChangeArrowheads="1"/>
            </p:cNvSpPr>
            <p:nvPr/>
          </p:nvSpPr>
          <p:spPr bwMode="auto">
            <a:xfrm>
              <a:off x="1864" y="2553"/>
              <a:ext cx="63" cy="1138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6181" name="Picture 11" descr="Untitled-1 copy"/>
            <p:cNvPicPr>
              <a:picLocks noChangeAspect="1" noChangeArrowheads="1"/>
            </p:cNvPicPr>
            <p:nvPr/>
          </p:nvPicPr>
          <p:blipFill>
            <a:blip r:embed="rId7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2205"/>
              <a:ext cx="453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8" name="Picture 38" descr="огонь (1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068638"/>
            <a:ext cx="11874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0" name="Picture 40" descr="C:\Documents and Settings\User\Рабочий стол\презентация\bwm_ca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175" y="-417513"/>
            <a:ext cx="1554162" cy="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1" name="Picture 41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717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2" name="Picture 42" descr="C:\Documents and Settings\User\Рабочий стол\презентация\крош в коляске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019300"/>
            <a:ext cx="734377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3"/>
          <p:cNvGrpSpPr>
            <a:grpSpLocks/>
          </p:cNvGrpSpPr>
          <p:nvPr/>
        </p:nvGrpSpPr>
        <p:grpSpPr bwMode="auto">
          <a:xfrm>
            <a:off x="900113" y="1916113"/>
            <a:ext cx="7496175" cy="4217987"/>
            <a:chOff x="855902" y="1623638"/>
            <a:chExt cx="7497151" cy="4217148"/>
          </a:xfrm>
        </p:grpSpPr>
        <p:pic>
          <p:nvPicPr>
            <p:cNvPr id="6178" name="Picture 43" descr="C:\Documents and Settings\User\Рабочий стол\презентация\карыч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02" y="1623638"/>
              <a:ext cx="7497151" cy="4217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403660" y="4759914"/>
              <a:ext cx="6552466" cy="720582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FFFF00"/>
                  </a:solidFill>
                </a:rPr>
                <a:t>Запомни правила движения , как таблицу умножения –</a:t>
              </a:r>
              <a:r>
                <a:rPr lang="ru-RU" altLang="ru-RU">
                  <a:solidFill>
                    <a:srgbClr val="FFFF00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eaLnBrk="1" hangingPunct="1"/>
              <a:r>
                <a:rPr lang="ru-RU" altLang="ru-RU">
                  <a:solidFill>
                    <a:srgbClr val="FFFF00"/>
                  </a:solidFill>
                </a:rPr>
                <a:t>Переход лишь там положен, где пешеходный ход проложен</a:t>
              </a:r>
            </a:p>
          </p:txBody>
        </p:sp>
      </p:grpSp>
      <p:sp>
        <p:nvSpPr>
          <p:cNvPr id="5" name="Прямоугольник 4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788025" y="5824538"/>
            <a:ext cx="1377950" cy="287337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25400" algn="ctr">
            <a:solidFill>
              <a:srgbClr val="006F95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hlink"/>
                </a:solidFill>
              </a:rPr>
              <a:t>обратно</a:t>
            </a:r>
          </a:p>
        </p:txBody>
      </p: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4859338" y="549275"/>
            <a:ext cx="3600450" cy="1295400"/>
          </a:xfrm>
          <a:prstGeom prst="wedgeEllipseCallout">
            <a:avLst>
              <a:gd name="adj1" fmla="val -43741"/>
              <a:gd name="adj2" fmla="val 73282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dirty="0">
                <a:solidFill>
                  <a:schemeClr val="bg2"/>
                </a:solidFill>
                <a:latin typeface="Comic Sans MS" panose="030F0702030302020204" pitchFamily="66" charset="0"/>
              </a:rPr>
              <a:t>Смотри! Давай здесь перейдем, вроде хорошее место.</a:t>
            </a:r>
          </a:p>
        </p:txBody>
      </p:sp>
      <p:sp>
        <p:nvSpPr>
          <p:cNvPr id="6186" name="AutoShape 42"/>
          <p:cNvSpPr>
            <a:spLocks noChangeArrowheads="1"/>
          </p:cNvSpPr>
          <p:nvPr/>
        </p:nvSpPr>
        <p:spPr bwMode="auto">
          <a:xfrm>
            <a:off x="-180975" y="2781300"/>
            <a:ext cx="3600450" cy="1511300"/>
          </a:xfrm>
          <a:prstGeom prst="wedgeEllipseCallout">
            <a:avLst>
              <a:gd name="adj1" fmla="val 49912"/>
              <a:gd name="adj2" fmla="val -62394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Не знаю, Крош. Может поищем другое место для перехода?</a:t>
            </a:r>
          </a:p>
        </p:txBody>
      </p:sp>
      <p:sp>
        <p:nvSpPr>
          <p:cNvPr id="6187" name="AutoShape 43"/>
          <p:cNvSpPr>
            <a:spLocks noChangeArrowheads="1"/>
          </p:cNvSpPr>
          <p:nvPr/>
        </p:nvSpPr>
        <p:spPr bwMode="auto">
          <a:xfrm>
            <a:off x="5148263" y="476250"/>
            <a:ext cx="3600450" cy="1584325"/>
          </a:xfrm>
          <a:prstGeom prst="wedgeEllipseCallout">
            <a:avLst>
              <a:gd name="adj1" fmla="val -50176"/>
              <a:gd name="adj2" fmla="val 48796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Ёжик, ну вот что ты боишься? А, ладно, стой здесь, если хочешь, а я пошел.</a:t>
            </a:r>
          </a:p>
        </p:txBody>
      </p:sp>
      <p:sp>
        <p:nvSpPr>
          <p:cNvPr id="6188" name="AutoShape 44"/>
          <p:cNvSpPr>
            <a:spLocks noChangeArrowheads="1"/>
          </p:cNvSpPr>
          <p:nvPr/>
        </p:nvSpPr>
        <p:spPr bwMode="auto">
          <a:xfrm>
            <a:off x="4427538" y="2636838"/>
            <a:ext cx="3600450" cy="576262"/>
          </a:xfrm>
          <a:prstGeom prst="wedgeEllipseCallout">
            <a:avLst>
              <a:gd name="adj1" fmla="val -53792"/>
              <a:gd name="adj2" fmla="val -72037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Крош, берегись!</a:t>
            </a:r>
          </a:p>
        </p:txBody>
      </p:sp>
      <p:pic>
        <p:nvPicPr>
          <p:cNvPr id="2" name="Array+-+Для+конкурсов+5(music.nur.kz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73975" y="-355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7837E-6 L 0.18125 0.241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120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1964E-6 L 0.18108 0.220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2384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2884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8884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4884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90884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5 0.24103 L -0.03923 0.47235 " pathEditMode="relative" rAng="0" ptsTypes="AA">
                                      <p:cBhvr>
                                        <p:cTn id="41" dur="26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1156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33333E-6 -1.85185E-6 L 0.40348 0.523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262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1" presetClass="entr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8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7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1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1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684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3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1" name="Picture 43" descr="Лиственный_лес_среднерусской_равни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3433">
            <a:off x="-681038" y="-2233613"/>
            <a:ext cx="11442701" cy="117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 rot="2533069">
            <a:off x="-477838" y="3146425"/>
            <a:ext cx="10872788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 rot="2583060">
            <a:off x="-1981200" y="3068638"/>
            <a:ext cx="113411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-684213" y="404813"/>
            <a:ext cx="8785226" cy="79930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 rot="-8222231">
            <a:off x="-3492500" y="4797425"/>
            <a:ext cx="10367963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 rot="2524385">
            <a:off x="-781050" y="3203575"/>
            <a:ext cx="1065847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 rot="2595858">
            <a:off x="-3003550" y="5122863"/>
            <a:ext cx="1058545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993" name="Rectangle 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716463" y="549275"/>
            <a:ext cx="4248150" cy="1143000"/>
          </a:xfrm>
        </p:spPr>
        <p:txBody>
          <a:bodyPr/>
          <a:lstStyle/>
          <a:p>
            <a:pPr algn="l"/>
            <a:endParaRPr lang="ru-RU" altLang="ru-RU" sz="2400"/>
          </a:p>
        </p:txBody>
      </p:sp>
      <p:sp>
        <p:nvSpPr>
          <p:cNvPr id="7180" name="Rectangle 13"/>
          <p:cNvSpPr>
            <a:spLocks noChangeArrowheads="1"/>
          </p:cNvSpPr>
          <p:nvPr/>
        </p:nvSpPr>
        <p:spPr bwMode="auto">
          <a:xfrm rot="2464733">
            <a:off x="3979863" y="5414963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1" name="Rectangle 14"/>
          <p:cNvSpPr>
            <a:spLocks noChangeArrowheads="1"/>
          </p:cNvSpPr>
          <p:nvPr/>
        </p:nvSpPr>
        <p:spPr bwMode="auto">
          <a:xfrm rot="2464733">
            <a:off x="4102100" y="52863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2" name="Rectangle 15"/>
          <p:cNvSpPr>
            <a:spLocks noChangeArrowheads="1"/>
          </p:cNvSpPr>
          <p:nvPr/>
        </p:nvSpPr>
        <p:spPr bwMode="auto">
          <a:xfrm rot="2464733">
            <a:off x="4243388" y="5143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3" name="Rectangle 16"/>
          <p:cNvSpPr>
            <a:spLocks noChangeArrowheads="1"/>
          </p:cNvSpPr>
          <p:nvPr/>
        </p:nvSpPr>
        <p:spPr bwMode="auto">
          <a:xfrm rot="2464733">
            <a:off x="4386263" y="49926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4" name="Rectangle 17"/>
          <p:cNvSpPr>
            <a:spLocks noChangeArrowheads="1"/>
          </p:cNvSpPr>
          <p:nvPr/>
        </p:nvSpPr>
        <p:spPr bwMode="auto">
          <a:xfrm rot="2464733">
            <a:off x="4541838" y="48387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5" name="Rectangle 18"/>
          <p:cNvSpPr>
            <a:spLocks noChangeArrowheads="1"/>
          </p:cNvSpPr>
          <p:nvPr/>
        </p:nvSpPr>
        <p:spPr bwMode="auto">
          <a:xfrm rot="2464733">
            <a:off x="3529013" y="583088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6" name="Rectangle 19"/>
          <p:cNvSpPr>
            <a:spLocks noChangeArrowheads="1"/>
          </p:cNvSpPr>
          <p:nvPr/>
        </p:nvSpPr>
        <p:spPr bwMode="auto">
          <a:xfrm rot="2464733">
            <a:off x="3683000" y="56864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7" name="Rectangle 20"/>
          <p:cNvSpPr>
            <a:spLocks noChangeArrowheads="1"/>
          </p:cNvSpPr>
          <p:nvPr/>
        </p:nvSpPr>
        <p:spPr bwMode="auto">
          <a:xfrm rot="2464733">
            <a:off x="3836988" y="55530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8" name="Rectangle 21"/>
          <p:cNvSpPr>
            <a:spLocks noChangeArrowheads="1"/>
          </p:cNvSpPr>
          <p:nvPr/>
        </p:nvSpPr>
        <p:spPr bwMode="auto">
          <a:xfrm rot="2464733">
            <a:off x="3384550" y="598487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9" name="Rectangle 22"/>
          <p:cNvSpPr>
            <a:spLocks noChangeArrowheads="1"/>
          </p:cNvSpPr>
          <p:nvPr/>
        </p:nvSpPr>
        <p:spPr bwMode="auto">
          <a:xfrm rot="2464733">
            <a:off x="3240088" y="6103938"/>
            <a:ext cx="12954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 rot="2464733">
            <a:off x="3106738" y="62230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 rot="2464733">
            <a:off x="4643438" y="47244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 rot="2464733">
            <a:off x="4764088" y="4606925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 rot="2464733">
            <a:off x="4859338" y="4508500"/>
            <a:ext cx="12954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7194" name="Group 28"/>
          <p:cNvGrpSpPr>
            <a:grpSpLocks/>
          </p:cNvGrpSpPr>
          <p:nvPr/>
        </p:nvGrpSpPr>
        <p:grpSpPr bwMode="auto">
          <a:xfrm>
            <a:off x="2749550" y="3500438"/>
            <a:ext cx="719138" cy="2359025"/>
            <a:chOff x="1732" y="2205"/>
            <a:chExt cx="453" cy="1486"/>
          </a:xfrm>
        </p:grpSpPr>
        <p:sp>
          <p:nvSpPr>
            <p:cNvPr id="7206" name="Rectangle 29"/>
            <p:cNvSpPr>
              <a:spLocks noChangeArrowheads="1"/>
            </p:cNvSpPr>
            <p:nvPr/>
          </p:nvSpPr>
          <p:spPr bwMode="auto">
            <a:xfrm>
              <a:off x="1864" y="2553"/>
              <a:ext cx="63" cy="1138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7207" name="Picture 11" descr="Untitled-1 copy"/>
            <p:cNvPicPr>
              <a:picLocks noChangeAspect="1" noChangeArrowheads="1"/>
            </p:cNvPicPr>
            <p:nvPr/>
          </p:nvPicPr>
          <p:blipFill>
            <a:blip r:embed="rId5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2205"/>
              <a:ext cx="453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95" name="Group 31"/>
          <p:cNvGrpSpPr>
            <a:grpSpLocks/>
          </p:cNvGrpSpPr>
          <p:nvPr/>
        </p:nvGrpSpPr>
        <p:grpSpPr bwMode="auto">
          <a:xfrm>
            <a:off x="6156325" y="2276475"/>
            <a:ext cx="719138" cy="2359025"/>
            <a:chOff x="1732" y="2205"/>
            <a:chExt cx="453" cy="1486"/>
          </a:xfrm>
        </p:grpSpPr>
        <p:sp>
          <p:nvSpPr>
            <p:cNvPr id="7204" name="Rectangle 32"/>
            <p:cNvSpPr>
              <a:spLocks noChangeArrowheads="1"/>
            </p:cNvSpPr>
            <p:nvPr/>
          </p:nvSpPr>
          <p:spPr bwMode="auto">
            <a:xfrm>
              <a:off x="1864" y="2553"/>
              <a:ext cx="63" cy="1138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7205" name="Picture 11" descr="Untitled-1 copy"/>
            <p:cNvPicPr>
              <a:picLocks noChangeAspect="1" noChangeArrowheads="1"/>
            </p:cNvPicPr>
            <p:nvPr/>
          </p:nvPicPr>
          <p:blipFill>
            <a:blip r:embed="rId5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2205"/>
              <a:ext cx="453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019" name="Picture 35" descr="C:\Documents and Settings\User\Рабочий стол\презентация\ежик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36613"/>
            <a:ext cx="7080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0" descr="C:\Documents and Settings\User\Рабочий стол\презентация\bwm_ca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175" y="-34925"/>
            <a:ext cx="15541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2"/>
          <p:cNvGrpSpPr>
            <a:grpSpLocks/>
          </p:cNvGrpSpPr>
          <p:nvPr/>
        </p:nvGrpSpPr>
        <p:grpSpPr bwMode="auto">
          <a:xfrm>
            <a:off x="468313" y="1125538"/>
            <a:ext cx="8397875" cy="5054600"/>
            <a:chOff x="476240" y="1118979"/>
            <a:chExt cx="8397201" cy="5054272"/>
          </a:xfrm>
        </p:grpSpPr>
        <p:pic>
          <p:nvPicPr>
            <p:cNvPr id="7199" name="Picture 37" descr="F:\пдд\гиф\molodec_1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685" y="2962184"/>
              <a:ext cx="4825478" cy="1459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09" y="1154914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762" y="1118979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40" y="4347815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38" descr="F:\пдд\гиф\hlopajuwie-ruki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506" y="4365981"/>
              <a:ext cx="1812935" cy="18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95" name="Picture 11" descr="k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49275"/>
            <a:ext cx="6905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" name="AutoShape 41"/>
          <p:cNvSpPr>
            <a:spLocks noChangeArrowheads="1"/>
          </p:cNvSpPr>
          <p:nvPr/>
        </p:nvSpPr>
        <p:spPr bwMode="auto">
          <a:xfrm>
            <a:off x="5940425" y="1196975"/>
            <a:ext cx="3203575" cy="2159000"/>
          </a:xfrm>
          <a:prstGeom prst="wedgeEllipseCallout">
            <a:avLst>
              <a:gd name="adj1" fmla="val -36176"/>
              <a:gd name="adj2" fmla="val 67866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О, Ёжик, смотри! Какой-то человечек в треугольнике, пойдем?</a:t>
            </a:r>
          </a:p>
        </p:txBody>
      </p:sp>
      <p:sp>
        <p:nvSpPr>
          <p:cNvPr id="7210" name="AutoShape 42"/>
          <p:cNvSpPr>
            <a:spLocks noChangeArrowheads="1"/>
          </p:cNvSpPr>
          <p:nvPr/>
        </p:nvSpPr>
        <p:spPr bwMode="auto">
          <a:xfrm>
            <a:off x="1187450" y="2205038"/>
            <a:ext cx="3384550" cy="1222375"/>
          </a:xfrm>
          <a:prstGeom prst="wedgeEllipseCallout">
            <a:avLst>
              <a:gd name="adj1" fmla="val 63366"/>
              <a:gd name="adj2" fmla="val 74417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Выглядит вроде не опасно, думаю стоит попробовать.</a:t>
            </a:r>
          </a:p>
        </p:txBody>
      </p:sp>
      <p:pic>
        <p:nvPicPr>
          <p:cNvPr id="2" name="Brown_James_-_I_Feel_Good-_Tanec_so_shlyapami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50100" y="63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2302E-6 L 0.34809 0.435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17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50914E-6 L 0.32413 0.39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19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67209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67709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3709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79709"/>
                            </p:stCondLst>
                            <p:childTnLst>
                              <p:par>
                                <p:cTn id="3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53 0.43026 L 0.08733 0.747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1586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0.43557 L 0.05694 0.802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183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49809 0.635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0" y="3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81709"/>
                            </p:stCondLst>
                            <p:childTnLst>
                              <p:par>
                                <p:cTn id="3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79227 L -0.48646 0.141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-3254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33 0.74763 L -0.42465 0.0862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-3307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809 0.63565 L 0.85243 1.0766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220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209" grpId="0" animBg="1"/>
      <p:bldP spid="7209" grpId="1" animBg="1"/>
      <p:bldP spid="7210" grpId="0" animBg="1"/>
      <p:bldP spid="72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3" name="Picture 21" descr="Обои-природа-л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-1395413"/>
            <a:ext cx="11593513" cy="559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396413" cy="1143000"/>
          </a:xfrm>
        </p:spPr>
        <p:txBody>
          <a:bodyPr/>
          <a:lstStyle/>
          <a:p>
            <a:pPr algn="l"/>
            <a:endParaRPr lang="ru-RU" altLang="ru-RU" sz="240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0" y="5410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01" name="Picture 2" descr="C:\Documents and Settings\User\Рабочий стол\презентация\останов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16088"/>
            <a:ext cx="27686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35"/>
          <p:cNvSpPr>
            <a:spLocks noChangeArrowheads="1"/>
          </p:cNvSpPr>
          <p:nvPr/>
        </p:nvSpPr>
        <p:spPr bwMode="auto">
          <a:xfrm>
            <a:off x="1611313" y="1738313"/>
            <a:ext cx="100012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203" name="Picture 3" descr="C:\Documents and Settings\User\Рабочий стол\презентация\остновка зна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1089025"/>
            <a:ext cx="6683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C:\Documents and Settings\User\Рабочий стол\презентация\крош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2500313"/>
            <a:ext cx="90805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:\Documents and Settings\User\Рабочий стол\презентация\ежик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0" y="2667000"/>
            <a:ext cx="8048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C:\Documents and Settings\User\Рабочий стол\презентация\arg-school-bus-tr-ur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65163"/>
            <a:ext cx="4473575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0" y="188913"/>
            <a:ext cx="3455988" cy="1655762"/>
          </a:xfrm>
          <a:prstGeom prst="wedgeEllipseCallout">
            <a:avLst>
              <a:gd name="adj1" fmla="val 13069"/>
              <a:gd name="adj2" fmla="val 86241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Ёжик, гляди какой навес! Да тут еще и лавочка есть, сядем – посидим?</a:t>
            </a: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4211638" y="0"/>
            <a:ext cx="3455987" cy="2159000"/>
          </a:xfrm>
          <a:prstGeom prst="wedgeEllipseCallout">
            <a:avLst>
              <a:gd name="adj1" fmla="val -55190"/>
              <a:gd name="adj2" fmla="val 73310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А вот тут я с тобой не соглашусь, Крош! Это не навес с лавочкой, это автобусная остановка. </a:t>
            </a:r>
          </a:p>
        </p:txBody>
      </p:sp>
      <p:sp>
        <p:nvSpPr>
          <p:cNvPr id="8210" name="AutoShape 18"/>
          <p:cNvSpPr>
            <a:spLocks noChangeArrowheads="1"/>
          </p:cNvSpPr>
          <p:nvPr/>
        </p:nvSpPr>
        <p:spPr bwMode="auto">
          <a:xfrm>
            <a:off x="4500563" y="333375"/>
            <a:ext cx="3455987" cy="2159000"/>
          </a:xfrm>
          <a:prstGeom prst="wedgeEllipseCallout">
            <a:avLst>
              <a:gd name="adj1" fmla="val -63963"/>
              <a:gd name="adj2" fmla="val 58236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Это мне Потапыч про нее рассказал. Так что мы можем дождаться автобуса и доехать до города и не идти пешком. </a:t>
            </a:r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250825" y="188913"/>
            <a:ext cx="3455988" cy="1728787"/>
          </a:xfrm>
          <a:prstGeom prst="wedgeEllipseCallout">
            <a:avLst>
              <a:gd name="adj1" fmla="val 2870"/>
              <a:gd name="adj2" fmla="val 81866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Ух ты! Как здорово! Так мы значит еще и успеваем в кино! Так чего же мы ждем, Ёжик?</a:t>
            </a:r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4716463" y="1773238"/>
            <a:ext cx="3455987" cy="935037"/>
          </a:xfrm>
          <a:prstGeom prst="wedgeEllipseCallout">
            <a:avLst>
              <a:gd name="adj1" fmla="val -68144"/>
              <a:gd name="adj2" fmla="val 45417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Автобуса, Крош, автобуса. </a:t>
            </a:r>
          </a:p>
        </p:txBody>
      </p:sp>
      <p:pic>
        <p:nvPicPr>
          <p:cNvPr id="2" name="DJ Crash - Следствие ведут колобки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3100" y="-488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78195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1925E-8 L -0.79046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94149 -0.00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415 -0.00093 L -1.47709 -0.0009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8" grpId="0" animBg="1"/>
      <p:bldP spid="8208" grpId="1" animBg="1"/>
      <p:bldP spid="8209" grpId="0" animBg="1"/>
      <p:bldP spid="8209" grpId="1" animBg="1"/>
      <p:bldP spid="8210" grpId="0" animBg="1"/>
      <p:bldP spid="8210" grpId="1" animBg="1"/>
      <p:bldP spid="8211" grpId="0" animBg="1"/>
      <p:bldP spid="8211" grpId="1" animBg="1"/>
      <p:bldP spid="8212" grpId="0" animBg="1"/>
      <p:bldP spid="82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396413" cy="1143000"/>
          </a:xfrm>
        </p:spPr>
        <p:txBody>
          <a:bodyPr/>
          <a:lstStyle/>
          <a:p>
            <a:pPr algn="l"/>
            <a:endParaRPr lang="ru-RU" altLang="ru-RU" sz="240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0" y="5410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4034" name="Picture 2" descr="C:\Documents and Settings\User\Рабочий стол\презентация\Bankoboev.Ru_chistyi_gor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1238" y="0"/>
            <a:ext cx="190452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C:\Documents and Settings\User\Рабочий стол\презентация\arg-school-bus-tr-u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847725"/>
            <a:ext cx="4473575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9063E-6 L 0.93316 -0.00209 " pathEditMode="relative" rAng="0" ptsTypes="AA">
                                      <p:cBhvr>
                                        <p:cTn id="6" dur="53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4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5" name="Picture 35" descr="IMG_6243_panorama_privokzalnoy_ploshjadi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1035050"/>
            <a:ext cx="14184313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3603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1113"/>
            <a:ext cx="9396413" cy="1157287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Вот наши друзья приехали в город, как правильно им обойти автобус, чтобы перейти дорогу? Выбери одну из стрелок.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789363"/>
            <a:ext cx="9218613" cy="304800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6538" y="5975350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59588" y="544671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978650" y="5207000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492875" y="623728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350000" y="648493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69138" y="49244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710363" y="56991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89663" y="671671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353300" y="4135438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226300" y="435927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153275" y="4657725"/>
            <a:ext cx="2508250" cy="1635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7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443788" y="3840163"/>
            <a:ext cx="2508250" cy="16351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9" name="Line 6"/>
          <p:cNvSpPr>
            <a:spLocks noChangeShapeType="1"/>
          </p:cNvSpPr>
          <p:nvPr/>
        </p:nvSpPr>
        <p:spPr bwMode="auto">
          <a:xfrm>
            <a:off x="0" y="5410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61" name="Picture 2" descr="C:\Documents and Settings\User\Рабочий стол\презентация\останов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46250"/>
            <a:ext cx="27701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Rectangle 35"/>
          <p:cNvSpPr>
            <a:spLocks noChangeArrowheads="1"/>
          </p:cNvSpPr>
          <p:nvPr/>
        </p:nvSpPr>
        <p:spPr bwMode="auto">
          <a:xfrm>
            <a:off x="2771775" y="1719263"/>
            <a:ext cx="100013" cy="1806575"/>
          </a:xfrm>
          <a:prstGeom prst="rect">
            <a:avLst/>
          </a:prstGeom>
          <a:gradFill rotWithShape="1">
            <a:gsLst>
              <a:gs pos="0">
                <a:srgbClr val="7F7F7F"/>
              </a:gs>
              <a:gs pos="21001">
                <a:srgbClr val="FFFFFF"/>
              </a:gs>
              <a:gs pos="24001">
                <a:srgbClr val="1F1F1F"/>
              </a:gs>
              <a:gs pos="34000">
                <a:srgbClr val="CFCFCF"/>
              </a:gs>
              <a:gs pos="47000">
                <a:srgbClr val="CFCFCF"/>
              </a:gs>
              <a:gs pos="58000">
                <a:srgbClr val="636363"/>
              </a:gs>
              <a:gs pos="82001">
                <a:srgbClr val="FFFFFF"/>
              </a:gs>
              <a:gs pos="84000">
                <a:srgbClr val="1F1F1F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263" name="Picture 3" descr="C:\Documents and Settings\User\Рабочий стол\презентация\остновка зна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125538"/>
            <a:ext cx="6683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C:\Documents and Settings\User\Рабочий стол\презентация\крош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2505075"/>
            <a:ext cx="90646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:\Documents and Settings\User\Рабочий стол\презентация\ежик 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8048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C:\Documents and Settings\User\Рабочий стол\презентация\arg-school-bus-tr-ur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788988"/>
            <a:ext cx="44735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>
            <a:hlinkClick r:id="rId8" action="ppaction://hlinksldjump"/>
          </p:cNvPr>
          <p:cNvSpPr/>
          <p:nvPr/>
        </p:nvSpPr>
        <p:spPr>
          <a:xfrm rot="10800000">
            <a:off x="323850" y="2505075"/>
            <a:ext cx="1944688" cy="49688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00"/>
              </a:solidFill>
            </a:endParaRPr>
          </a:p>
        </p:txBody>
      </p:sp>
      <p:grpSp>
        <p:nvGrpSpPr>
          <p:cNvPr id="10268" name="Группа 28"/>
          <p:cNvGrpSpPr>
            <a:grpSpLocks/>
          </p:cNvGrpSpPr>
          <p:nvPr/>
        </p:nvGrpSpPr>
        <p:grpSpPr bwMode="auto">
          <a:xfrm>
            <a:off x="7121525" y="1430338"/>
            <a:ext cx="719138" cy="2359025"/>
            <a:chOff x="2749550" y="3500438"/>
            <a:chExt cx="719138" cy="2359025"/>
          </a:xfrm>
        </p:grpSpPr>
        <p:sp>
          <p:nvSpPr>
            <p:cNvPr id="10270" name="Rectangle 35"/>
            <p:cNvSpPr>
              <a:spLocks noChangeArrowheads="1"/>
            </p:cNvSpPr>
            <p:nvPr/>
          </p:nvSpPr>
          <p:spPr bwMode="auto">
            <a:xfrm>
              <a:off x="2959100" y="4052888"/>
              <a:ext cx="100013" cy="1806575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1001">
                  <a:srgbClr val="FFFFFF"/>
                </a:gs>
                <a:gs pos="24001">
                  <a:srgbClr val="1F1F1F"/>
                </a:gs>
                <a:gs pos="34000">
                  <a:srgbClr val="CFCFCF"/>
                </a:gs>
                <a:gs pos="47000">
                  <a:srgbClr val="CFCFCF"/>
                </a:gs>
                <a:gs pos="58000">
                  <a:srgbClr val="636363"/>
                </a:gs>
                <a:gs pos="82001">
                  <a:srgbClr val="FFFFFF"/>
                </a:gs>
                <a:gs pos="84000">
                  <a:srgbClr val="1F1F1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10271" name="Picture 11" descr="Untitled-1 copy"/>
            <p:cNvPicPr>
              <a:picLocks noChangeAspect="1" noChangeArrowheads="1"/>
            </p:cNvPicPr>
            <p:nvPr/>
          </p:nvPicPr>
          <p:blipFill>
            <a:blip r:embed="rId9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550" y="3500438"/>
              <a:ext cx="719138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Стрелка вправо 15">
            <a:hlinkClick r:id="rId10" action="ppaction://hlinksldjump"/>
          </p:cNvPr>
          <p:cNvSpPr/>
          <p:nvPr/>
        </p:nvSpPr>
        <p:spPr>
          <a:xfrm>
            <a:off x="6804025" y="2571750"/>
            <a:ext cx="1944688" cy="49688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00"/>
              </a:solidFill>
            </a:endParaRPr>
          </a:p>
        </p:txBody>
      </p:sp>
      <p:sp>
        <p:nvSpPr>
          <p:cNvPr id="10273" name="AutoShape 33"/>
          <p:cNvSpPr>
            <a:spLocks noChangeArrowheads="1"/>
          </p:cNvSpPr>
          <p:nvPr/>
        </p:nvSpPr>
        <p:spPr bwMode="auto">
          <a:xfrm>
            <a:off x="611188" y="115888"/>
            <a:ext cx="2736850" cy="1225550"/>
          </a:xfrm>
          <a:prstGeom prst="wedgeEllipseCallout">
            <a:avLst>
              <a:gd name="adj1" fmla="val 51972"/>
              <a:gd name="adj2" fmla="val 148315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Уххх! Здорово прокатились! Да, Ёжик?</a:t>
            </a:r>
          </a:p>
        </p:txBody>
      </p:sp>
      <p:sp>
        <p:nvSpPr>
          <p:cNvPr id="10274" name="AutoShape 34"/>
          <p:cNvSpPr>
            <a:spLocks noChangeArrowheads="1"/>
          </p:cNvSpPr>
          <p:nvPr/>
        </p:nvSpPr>
        <p:spPr bwMode="auto">
          <a:xfrm>
            <a:off x="5364163" y="0"/>
            <a:ext cx="3455987" cy="2232025"/>
          </a:xfrm>
          <a:prstGeom prst="wedgeEllipseCallout">
            <a:avLst>
              <a:gd name="adj1" fmla="val -67958"/>
              <a:gd name="adj2" fmla="val 57968"/>
            </a:avLst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>
                <a:solidFill>
                  <a:schemeClr val="bg2"/>
                </a:solidFill>
                <a:latin typeface="Comic Sans MS" panose="030F0702030302020204" pitchFamily="66" charset="0"/>
              </a:rPr>
              <a:t>Полностью с тобой согласен, Крош! Но кажется, нам надо на ту сторону, а тут этот автобус. Что же делать?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8116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2" grpId="0" animBg="1"/>
      <p:bldP spid="16" grpId="0" animBg="1"/>
      <p:bldP spid="10273" grpId="0" animBg="1"/>
      <p:bldP spid="10273" grpId="1" animBg="1"/>
      <p:bldP spid="10274" grpId="0" animBg="1"/>
      <p:bldP spid="10274" grpId="1" animBg="1"/>
    </p:bldLst>
  </p:timing>
</p:sld>
</file>

<file path=ppt/theme/theme1.xml><?xml version="1.0" encoding="utf-8"?>
<a:theme xmlns:a="http://schemas.openxmlformats.org/drawingml/2006/main" name="Вершина горы">
  <a:themeElements>
    <a:clrScheme name="Вершина горы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883</TotalTime>
  <Words>812</Words>
  <Application>Microsoft Office PowerPoint</Application>
  <PresentationFormat>Экран (4:3)</PresentationFormat>
  <Paragraphs>73</Paragraphs>
  <Slides>21</Slides>
  <Notes>6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Comic Sans MS</vt:lpstr>
      <vt:lpstr>Garamond</vt:lpstr>
      <vt:lpstr>Georgia</vt:lpstr>
      <vt:lpstr>Wingdings</vt:lpstr>
      <vt:lpstr>Вершина горы</vt:lpstr>
      <vt:lpstr>2_Течение</vt:lpstr>
      <vt:lpstr>Интерактивная игра  по безопасности дорожного движения:  «Машинарики»</vt:lpstr>
      <vt:lpstr>Презентация PowerPoint</vt:lpstr>
      <vt:lpstr>Однажды Крош и Ёжик решили отправиться в городской кинотеатр…</vt:lpstr>
      <vt:lpstr>Но пешком идти слишком долго и тут наши герои решают сесть на автобус, но как им перейти дорогу? (Выбери правильную стрелку движения Крошу и Ёжику)</vt:lpstr>
      <vt:lpstr>Презентация PowerPoint</vt:lpstr>
      <vt:lpstr>Презентация PowerPoint</vt:lpstr>
      <vt:lpstr>Презентация PowerPoint</vt:lpstr>
      <vt:lpstr>Презентация PowerPoint</vt:lpstr>
      <vt:lpstr>Вот наши друзья приехали в город, как правильно им обойти автобус, чтобы перейти дорогу? Выбери одну из стрелок.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 and 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Belov</dc:creator>
  <cp:lastModifiedBy>Владимир</cp:lastModifiedBy>
  <cp:revision>43</cp:revision>
  <dcterms:created xsi:type="dcterms:W3CDTF">2014-11-16T18:32:33Z</dcterms:created>
  <dcterms:modified xsi:type="dcterms:W3CDTF">2025-03-15T20:36:53Z</dcterms:modified>
</cp:coreProperties>
</file>