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58"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15.03.2025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15.03.2025</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15.03.2025</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15.03.2025</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772371"/>
            <a:ext cx="8675772" cy="2585323"/>
          </a:xfrm>
          <a:prstGeom prst="rect">
            <a:avLst/>
          </a:prstGeom>
          <a:noFill/>
        </p:spPr>
        <p:txBody>
          <a:bodyPr wrap="none" lIns="91440" tIns="45720" rIns="91440" bIns="45720">
            <a:spAutoFit/>
          </a:bodyPr>
          <a:lstStyle/>
          <a:p>
            <a:pPr algn="ctr"/>
            <a:r>
              <a:rPr lang="ru-RU" sz="5400" b="1" cap="none" spc="0" dirty="0" smtClean="0">
                <a:ln w="19050">
                  <a:solidFill>
                    <a:schemeClr val="bg2">
                      <a:lumMod val="50000"/>
                    </a:schemeClr>
                  </a:solidFill>
                  <a:prstDash val="solid"/>
                </a:ln>
                <a:solidFill>
                  <a:schemeClr val="accent3"/>
                </a:solidFill>
                <a:effectLst>
                  <a:outerShdw blurRad="50000" dist="50800" dir="7500000" algn="tl">
                    <a:srgbClr val="000000">
                      <a:shade val="5000"/>
                      <a:alpha val="35000"/>
                    </a:srgbClr>
                  </a:outerShdw>
                </a:effectLst>
              </a:rPr>
              <a:t>Настольная игра</a:t>
            </a:r>
          </a:p>
          <a:p>
            <a:pPr algn="ctr"/>
            <a:r>
              <a:rPr lang="ru-RU" sz="5400" b="1" dirty="0" smtClean="0">
                <a:ln w="19050">
                  <a:solidFill>
                    <a:schemeClr val="bg2">
                      <a:lumMod val="50000"/>
                    </a:schemeClr>
                  </a:solidFill>
                  <a:prstDash val="solid"/>
                </a:ln>
                <a:solidFill>
                  <a:schemeClr val="accent3"/>
                </a:solidFill>
                <a:effectLst>
                  <a:outerShdw blurRad="50000" dist="50800" dir="7500000" algn="tl">
                    <a:srgbClr val="000000">
                      <a:shade val="5000"/>
                      <a:alpha val="35000"/>
                    </a:srgbClr>
                  </a:outerShdw>
                </a:effectLst>
              </a:rPr>
              <a:t>«МАРШРУТ ИЗ ДОМА </a:t>
            </a:r>
          </a:p>
          <a:p>
            <a:pPr algn="ctr"/>
            <a:r>
              <a:rPr lang="ru-RU" sz="5400" b="1" dirty="0" smtClean="0">
                <a:ln w="19050">
                  <a:solidFill>
                    <a:schemeClr val="bg2">
                      <a:lumMod val="50000"/>
                    </a:schemeClr>
                  </a:solidFill>
                  <a:prstDash val="solid"/>
                </a:ln>
                <a:solidFill>
                  <a:schemeClr val="accent3"/>
                </a:solidFill>
                <a:effectLst>
                  <a:outerShdw blurRad="50000" dist="50800" dir="7500000" algn="tl">
                    <a:srgbClr val="000000">
                      <a:shade val="5000"/>
                      <a:alpha val="35000"/>
                    </a:srgbClr>
                  </a:outerShdw>
                </a:effectLst>
              </a:rPr>
              <a:t>В ДЕТСКИЙ САД» </a:t>
            </a:r>
            <a:endParaRPr lang="ru-RU" sz="5400" b="1" cap="none" spc="0" dirty="0">
              <a:ln w="19050">
                <a:solidFill>
                  <a:schemeClr val="bg2">
                    <a:lumMod val="50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26" y="1785926"/>
            <a:ext cx="8786874" cy="2677656"/>
          </a:xfrm>
          <a:prstGeom prst="rect">
            <a:avLst/>
          </a:prstGeom>
          <a:noFill/>
        </p:spPr>
        <p:txBody>
          <a:bodyPr wrap="square" lIns="91440" tIns="45720" rIns="91440" bIns="45720">
            <a:spAutoFit/>
          </a:bodyPr>
          <a:lstStyle/>
          <a:p>
            <a:pPr algn="ctr"/>
            <a:r>
              <a:rPr lang="ru-RU" sz="2400" cap="none" spc="0" dirty="0" smtClean="0">
                <a:ln w="19050">
                  <a:solidFill>
                    <a:schemeClr val="bg2">
                      <a:lumMod val="25000"/>
                    </a:schemeClr>
                  </a:solidFill>
                  <a:prstDash val="solid"/>
                </a:ln>
                <a:solidFill>
                  <a:schemeClr val="bg2">
                    <a:lumMod val="25000"/>
                  </a:schemeClr>
                </a:solidFill>
                <a:effectLst>
                  <a:outerShdw blurRad="50000" dist="50800" dir="7500000" algn="tl">
                    <a:srgbClr val="000000">
                      <a:shade val="5000"/>
                      <a:alpha val="35000"/>
                    </a:srgbClr>
                  </a:outerShdw>
                </a:effectLst>
              </a:rPr>
              <a:t>Цели:</a:t>
            </a:r>
            <a:r>
              <a:rPr lang="ru-RU" sz="2400" dirty="0" smtClean="0"/>
              <a:t> </a:t>
            </a:r>
            <a:r>
              <a:rPr lang="ru-RU" sz="2400" dirty="0" smtClean="0">
                <a:ln>
                  <a:solidFill>
                    <a:schemeClr val="bg2">
                      <a:lumMod val="25000"/>
                    </a:schemeClr>
                  </a:solidFill>
                </a:ln>
                <a:solidFill>
                  <a:schemeClr val="bg2">
                    <a:lumMod val="25000"/>
                  </a:schemeClr>
                </a:solidFill>
              </a:rPr>
              <a:t>Продолжать знакомить с правилами безопасного поведения на дорогах.</a:t>
            </a:r>
            <a:endParaRPr lang="ru-RU" sz="2400" cap="none" spc="0" dirty="0" smtClean="0">
              <a:ln>
                <a:solidFill>
                  <a:schemeClr val="bg2">
                    <a:lumMod val="25000"/>
                  </a:schemeClr>
                </a:solidFill>
              </a:ln>
              <a:solidFill>
                <a:schemeClr val="bg2">
                  <a:lumMod val="25000"/>
                </a:schemeClr>
              </a:solidFill>
              <a:effectLst>
                <a:outerShdw blurRad="50000" dist="50800" dir="7500000" algn="tl">
                  <a:srgbClr val="000000">
                    <a:shade val="5000"/>
                    <a:alpha val="35000"/>
                  </a:srgbClr>
                </a:outerShdw>
              </a:effectLst>
            </a:endParaRPr>
          </a:p>
          <a:p>
            <a:pPr algn="ctr"/>
            <a:r>
              <a:rPr lang="ru-RU" sz="2400" dirty="0" smtClean="0">
                <a:ln w="19050">
                  <a:solidFill>
                    <a:schemeClr val="bg2">
                      <a:lumMod val="25000"/>
                    </a:schemeClr>
                  </a:solidFill>
                  <a:prstDash val="solid"/>
                </a:ln>
                <a:solidFill>
                  <a:schemeClr val="bg2">
                    <a:lumMod val="25000"/>
                  </a:schemeClr>
                </a:solidFill>
                <a:effectLst>
                  <a:outerShdw blurRad="50000" dist="50800" dir="7500000" algn="tl">
                    <a:srgbClr val="000000">
                      <a:shade val="5000"/>
                      <a:alpha val="35000"/>
                    </a:srgbClr>
                  </a:outerShdw>
                </a:effectLst>
              </a:rPr>
              <a:t>Задачи: </a:t>
            </a:r>
            <a:r>
              <a:rPr lang="ru-RU" sz="2400" dirty="0" smtClean="0">
                <a:ln>
                  <a:solidFill>
                    <a:schemeClr val="bg2">
                      <a:lumMod val="25000"/>
                    </a:schemeClr>
                  </a:solidFill>
                </a:ln>
                <a:solidFill>
                  <a:schemeClr val="bg2">
                    <a:lumMod val="25000"/>
                  </a:schemeClr>
                </a:solidFill>
              </a:rPr>
              <a:t>Продолжать знакомить с правилами дорожного движения, правилами передвижения пешеходов и велосипедистов. Уточнить знания детей о назначении светофора и дорожных знаков. Расширять представления о правилах поведения в общественных местах. </a:t>
            </a:r>
            <a:endParaRPr lang="ru-RU" sz="2400" cap="none" spc="0" dirty="0">
              <a:ln>
                <a:solidFill>
                  <a:schemeClr val="bg2">
                    <a:lumMod val="25000"/>
                  </a:schemeClr>
                </a:solidFill>
              </a:ln>
              <a:solidFill>
                <a:schemeClr val="bg2">
                  <a:lumMod val="25000"/>
                </a:schemeClr>
              </a:solidFill>
              <a:effectLst>
                <a:outerShdw blurRad="50000" dist="50800" dir="7500000" algn="tl">
                  <a:srgbClr val="000000">
                    <a:shade val="5000"/>
                    <a:alpha val="3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428604"/>
            <a:ext cx="8786874" cy="2308324"/>
          </a:xfrm>
          <a:prstGeom prst="rect">
            <a:avLst/>
          </a:prstGeom>
          <a:noFill/>
        </p:spPr>
        <p:txBody>
          <a:bodyPr wrap="square" lIns="91440" tIns="45720" rIns="91440" bIns="45720">
            <a:spAutoFit/>
          </a:bodyPr>
          <a:lstStyle/>
          <a:p>
            <a:pPr algn="ctr"/>
            <a:r>
              <a:rPr lang="ru-RU" sz="2400" cap="none" spc="0" dirty="0" smtClean="0">
                <a:ln w="19050">
                  <a:solidFill>
                    <a:schemeClr val="bg2">
                      <a:lumMod val="25000"/>
                    </a:schemeClr>
                  </a:solidFill>
                  <a:prstDash val="solid"/>
                </a:ln>
                <a:solidFill>
                  <a:schemeClr val="bg2">
                    <a:lumMod val="25000"/>
                  </a:schemeClr>
                </a:solidFill>
              </a:rPr>
              <a:t>Настольная игра</a:t>
            </a:r>
          </a:p>
          <a:p>
            <a:pPr algn="ctr"/>
            <a:r>
              <a:rPr lang="ru-RU" sz="2400" dirty="0" smtClean="0">
                <a:ln w="19050">
                  <a:solidFill>
                    <a:schemeClr val="bg2">
                      <a:lumMod val="25000"/>
                    </a:schemeClr>
                  </a:solidFill>
                  <a:prstDash val="solid"/>
                </a:ln>
                <a:solidFill>
                  <a:schemeClr val="bg2">
                    <a:lumMod val="25000"/>
                  </a:schemeClr>
                </a:solidFill>
              </a:rPr>
              <a:t>«Маршрут из дома в детский сад» </a:t>
            </a:r>
          </a:p>
          <a:p>
            <a:pPr algn="ctr"/>
            <a:r>
              <a:rPr lang="ru-RU" sz="2400" dirty="0" smtClean="0">
                <a:ln w="19050">
                  <a:solidFill>
                    <a:schemeClr val="bg2">
                      <a:lumMod val="25000"/>
                    </a:schemeClr>
                  </a:solidFill>
                  <a:prstDash val="solid"/>
                </a:ln>
                <a:solidFill>
                  <a:schemeClr val="bg2">
                    <a:lumMod val="25000"/>
                  </a:schemeClr>
                </a:solidFill>
              </a:rPr>
              <a:t>состоит из игрового поля, фишек, кубика и карточек с вопросами. На игровом поле изображена пешеходная дорожка от дома до д</a:t>
            </a:r>
            <a:r>
              <a:rPr lang="ru-RU" sz="2400" cap="none" spc="0" dirty="0" smtClean="0">
                <a:ln w="19050">
                  <a:solidFill>
                    <a:schemeClr val="bg2">
                      <a:lumMod val="25000"/>
                    </a:schemeClr>
                  </a:solidFill>
                  <a:prstDash val="solid"/>
                </a:ln>
                <a:solidFill>
                  <a:schemeClr val="bg2">
                    <a:lumMod val="25000"/>
                  </a:schemeClr>
                </a:solidFill>
              </a:rPr>
              <a:t>етского сада и две проезжие части </a:t>
            </a:r>
            <a:r>
              <a:rPr lang="ru-RU" sz="2400" dirty="0" smtClean="0">
                <a:ln w="19050">
                  <a:solidFill>
                    <a:schemeClr val="bg2">
                      <a:lumMod val="25000"/>
                    </a:schemeClr>
                  </a:solidFill>
                  <a:prstDash val="solid"/>
                </a:ln>
                <a:solidFill>
                  <a:schemeClr val="bg2">
                    <a:lumMod val="25000"/>
                  </a:schemeClr>
                </a:solidFill>
              </a:rPr>
              <a:t>автомобильных дорог, также знаки дорожного движения. </a:t>
            </a:r>
            <a:endParaRPr lang="ru-RU" sz="2400" cap="none" spc="0" dirty="0">
              <a:ln w="19050">
                <a:solidFill>
                  <a:schemeClr val="bg2">
                    <a:lumMod val="25000"/>
                  </a:schemeClr>
                </a:solidFill>
                <a:prstDash val="solid"/>
              </a:ln>
              <a:solidFill>
                <a:schemeClr val="bg2">
                  <a:lumMod val="25000"/>
                </a:schemeClr>
              </a:solidFill>
            </a:endParaRPr>
          </a:p>
        </p:txBody>
      </p:sp>
      <p:pic>
        <p:nvPicPr>
          <p:cNvPr id="1027" name="Picture 3" descr="C:\Users\1\Desktop\1 группа\викторина по ПДД\IMG_20250312_162920.jpg"/>
          <p:cNvPicPr>
            <a:picLocks noChangeAspect="1" noChangeArrowheads="1"/>
          </p:cNvPicPr>
          <p:nvPr/>
        </p:nvPicPr>
        <p:blipFill>
          <a:blip r:embed="rId2" cstate="print">
            <a:lum bright="-10000"/>
          </a:blip>
          <a:srcRect l="16390" t="5953" r="12090"/>
          <a:stretch>
            <a:fillRect/>
          </a:stretch>
        </p:blipFill>
        <p:spPr bwMode="auto">
          <a:xfrm>
            <a:off x="6286512" y="3929066"/>
            <a:ext cx="2357454" cy="2327659"/>
          </a:xfrm>
          <a:prstGeom prst="rect">
            <a:avLst/>
          </a:prstGeom>
          <a:noFill/>
        </p:spPr>
      </p:pic>
      <p:pic>
        <p:nvPicPr>
          <p:cNvPr id="1028" name="Picture 4" descr="C:\Users\1\Desktop\1 группа\викторина по ПДД\IMG_20250312_162915.jpg"/>
          <p:cNvPicPr>
            <a:picLocks noChangeAspect="1" noChangeArrowheads="1"/>
          </p:cNvPicPr>
          <p:nvPr/>
        </p:nvPicPr>
        <p:blipFill>
          <a:blip r:embed="rId3" cstate="print"/>
          <a:srcRect l="23840" t="15875" r="16560" b="18640"/>
          <a:stretch>
            <a:fillRect/>
          </a:stretch>
        </p:blipFill>
        <p:spPr bwMode="auto">
          <a:xfrm>
            <a:off x="500034" y="4357694"/>
            <a:ext cx="2143140" cy="1768091"/>
          </a:xfrm>
          <a:prstGeom prst="rect">
            <a:avLst/>
          </a:prstGeom>
          <a:noFill/>
        </p:spPr>
      </p:pic>
      <p:pic>
        <p:nvPicPr>
          <p:cNvPr id="1026" name="Picture 2" descr="C:\Users\1\Desktop\1 группа\викторина по ПДД\IMG_20250312_162656(1).jpg"/>
          <p:cNvPicPr>
            <a:picLocks noChangeAspect="1" noChangeArrowheads="1"/>
          </p:cNvPicPr>
          <p:nvPr/>
        </p:nvPicPr>
        <p:blipFill>
          <a:blip r:embed="rId4" cstate="print">
            <a:lum bright="-10000"/>
          </a:blip>
          <a:srcRect t="1984" r="169" b="6733"/>
          <a:stretch>
            <a:fillRect/>
          </a:stretch>
        </p:blipFill>
        <p:spPr bwMode="auto">
          <a:xfrm>
            <a:off x="2500298" y="2750872"/>
            <a:ext cx="3929090" cy="269758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8786874" cy="3816429"/>
          </a:xfrm>
          <a:prstGeom prst="rect">
            <a:avLst/>
          </a:prstGeom>
          <a:noFill/>
        </p:spPr>
        <p:txBody>
          <a:bodyPr wrap="square" lIns="91440" tIns="45720" rIns="91440" bIns="45720">
            <a:spAutoFit/>
          </a:bodyPr>
          <a:lstStyle/>
          <a:p>
            <a:pPr algn="ctr"/>
            <a:r>
              <a:rPr lang="ru-RU" sz="2200" cap="none" spc="0" dirty="0" smtClean="0">
                <a:ln w="19050">
                  <a:solidFill>
                    <a:schemeClr val="bg2">
                      <a:lumMod val="25000"/>
                    </a:schemeClr>
                  </a:solidFill>
                  <a:prstDash val="solid"/>
                </a:ln>
                <a:solidFill>
                  <a:schemeClr val="bg2">
                    <a:lumMod val="25000"/>
                  </a:schemeClr>
                </a:solidFill>
                <a:effectLst>
                  <a:outerShdw blurRad="38100" dist="38100" dir="2700000" algn="tl">
                    <a:srgbClr val="000000">
                      <a:alpha val="43137"/>
                    </a:srgbClr>
                  </a:outerShdw>
                </a:effectLst>
              </a:rPr>
              <a:t>Правила игры:</a:t>
            </a:r>
          </a:p>
          <a:p>
            <a:pPr algn="ctr"/>
            <a:r>
              <a:rPr lang="ru-RU" sz="2200" dirty="0" smtClean="0">
                <a:ln w="19050">
                  <a:solidFill>
                    <a:schemeClr val="bg2">
                      <a:lumMod val="25000"/>
                    </a:schemeClr>
                  </a:solidFill>
                  <a:prstDash val="solid"/>
                </a:ln>
                <a:solidFill>
                  <a:schemeClr val="bg2">
                    <a:lumMod val="25000"/>
                  </a:schemeClr>
                </a:solidFill>
              </a:rPr>
              <a:t>Все игроки ставят фишки на поле с домиками. Затем дети по очереди бросают кубик. Какое число выпало на кубике, на такое число передвигают фишку вперед по квадратикам. Если фишка попала на квадратик со стрелочкой, то надо двигаться по стрелочке на указанный квадрат. Если фишка остановилась на квадратике с «вопросительным знаком», то надо ответить на вопрос из карточки, можно придумать другим игрокам свой вопрос. Если игрок ответил правильно, то фишка передвигается на один квадрат вперед, неправильно – один квадрат назад. Выигрывает тот, то первый добрался до «Детского сада».</a:t>
            </a:r>
            <a:endParaRPr lang="ru-RU" sz="2200" cap="none" spc="0" dirty="0">
              <a:ln w="19050">
                <a:solidFill>
                  <a:schemeClr val="bg2">
                    <a:lumMod val="25000"/>
                  </a:schemeClr>
                </a:solidFill>
                <a:prstDash val="solid"/>
              </a:ln>
              <a:solidFill>
                <a:schemeClr val="bg2">
                  <a:lumMod val="25000"/>
                </a:schemeClr>
              </a:solidFill>
            </a:endParaRPr>
          </a:p>
        </p:txBody>
      </p:sp>
      <p:pic>
        <p:nvPicPr>
          <p:cNvPr id="2050" name="Picture 2" descr="C:\Users\1\Desktop\1 группа\викторина по ПДД\IMG_20250312_163356.jpg"/>
          <p:cNvPicPr>
            <a:picLocks noChangeAspect="1" noChangeArrowheads="1"/>
          </p:cNvPicPr>
          <p:nvPr/>
        </p:nvPicPr>
        <p:blipFill>
          <a:blip r:embed="rId2" cstate="print"/>
          <a:srcRect r="43746"/>
          <a:stretch>
            <a:fillRect/>
          </a:stretch>
        </p:blipFill>
        <p:spPr bwMode="auto">
          <a:xfrm>
            <a:off x="1928794" y="4071942"/>
            <a:ext cx="1714512" cy="2288488"/>
          </a:xfrm>
          <a:prstGeom prst="rect">
            <a:avLst/>
          </a:prstGeom>
          <a:noFill/>
        </p:spPr>
      </p:pic>
      <p:pic>
        <p:nvPicPr>
          <p:cNvPr id="2051" name="Picture 3" descr="C:\Users\1\Desktop\1 группа\викторина по ПДД\IMG_20250312_163543.jpg"/>
          <p:cNvPicPr>
            <a:picLocks noChangeAspect="1" noChangeArrowheads="1"/>
          </p:cNvPicPr>
          <p:nvPr/>
        </p:nvPicPr>
        <p:blipFill>
          <a:blip r:embed="rId3" cstate="print"/>
          <a:srcRect l="18751"/>
          <a:stretch>
            <a:fillRect/>
          </a:stretch>
        </p:blipFill>
        <p:spPr bwMode="auto">
          <a:xfrm>
            <a:off x="4857752" y="4071942"/>
            <a:ext cx="2476298" cy="22884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258</TotalTime>
  <Words>164</Words>
  <PresentationFormat>Экран (4:3)</PresentationFormat>
  <Paragraphs>10</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Официальная</vt:lpstr>
      <vt:lpstr>Слайд 1</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10</cp:revision>
  <dcterms:created xsi:type="dcterms:W3CDTF">2025-03-15T06:37:36Z</dcterms:created>
  <dcterms:modified xsi:type="dcterms:W3CDTF">2025-03-15T11:23:19Z</dcterms:modified>
</cp:coreProperties>
</file>