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7" r:id="rId11"/>
    <p:sldId id="268" r:id="rId12"/>
    <p:sldId id="269"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96" y="-3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1FC00BE-F572-4E2D-A18D-2953782AF3F2}" type="datetimeFigureOut">
              <a:rPr lang="ru-RU" smtClean="0"/>
              <a:t>17.10.2024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FB8C1F-D695-470D-8EE1-E70290B4111C}" type="slidenum">
              <a:rPr lang="ru-RU" smtClean="0"/>
              <a:t>‹#›</a:t>
            </a:fld>
            <a:endParaRPr lang="ru-RU"/>
          </a:p>
        </p:txBody>
      </p:sp>
    </p:spTree>
    <p:extLst>
      <p:ext uri="{BB962C8B-B14F-4D97-AF65-F5344CB8AC3E}">
        <p14:creationId xmlns:p14="http://schemas.microsoft.com/office/powerpoint/2010/main" val="662648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FC00BE-F572-4E2D-A18D-2953782AF3F2}" type="datetimeFigureOut">
              <a:rPr lang="ru-RU" smtClean="0"/>
              <a:t>17.10.2024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FB8C1F-D695-470D-8EE1-E70290B4111C}" type="slidenum">
              <a:rPr lang="ru-RU" smtClean="0"/>
              <a:t>‹#›</a:t>
            </a:fld>
            <a:endParaRPr lang="ru-RU"/>
          </a:p>
        </p:txBody>
      </p:sp>
    </p:spTree>
    <p:extLst>
      <p:ext uri="{BB962C8B-B14F-4D97-AF65-F5344CB8AC3E}">
        <p14:creationId xmlns:p14="http://schemas.microsoft.com/office/powerpoint/2010/main" val="406711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FC00BE-F572-4E2D-A18D-2953782AF3F2}" type="datetimeFigureOut">
              <a:rPr lang="ru-RU" smtClean="0"/>
              <a:t>17.10.2024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FB8C1F-D695-470D-8EE1-E70290B4111C}" type="slidenum">
              <a:rPr lang="ru-RU" smtClean="0"/>
              <a:t>‹#›</a:t>
            </a:fld>
            <a:endParaRPr lang="ru-RU"/>
          </a:p>
        </p:txBody>
      </p:sp>
    </p:spTree>
    <p:extLst>
      <p:ext uri="{BB962C8B-B14F-4D97-AF65-F5344CB8AC3E}">
        <p14:creationId xmlns:p14="http://schemas.microsoft.com/office/powerpoint/2010/main" val="36200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FC00BE-F572-4E2D-A18D-2953782AF3F2}" type="datetimeFigureOut">
              <a:rPr lang="ru-RU" smtClean="0"/>
              <a:t>17.10.2024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FB8C1F-D695-470D-8EE1-E70290B4111C}" type="slidenum">
              <a:rPr lang="ru-RU" smtClean="0"/>
              <a:t>‹#›</a:t>
            </a:fld>
            <a:endParaRPr lang="ru-RU"/>
          </a:p>
        </p:txBody>
      </p:sp>
    </p:spTree>
    <p:extLst>
      <p:ext uri="{BB962C8B-B14F-4D97-AF65-F5344CB8AC3E}">
        <p14:creationId xmlns:p14="http://schemas.microsoft.com/office/powerpoint/2010/main" val="263217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1FC00BE-F572-4E2D-A18D-2953782AF3F2}" type="datetimeFigureOut">
              <a:rPr lang="ru-RU" smtClean="0"/>
              <a:t>17.10.2024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FB8C1F-D695-470D-8EE1-E70290B4111C}" type="slidenum">
              <a:rPr lang="ru-RU" smtClean="0"/>
              <a:t>‹#›</a:t>
            </a:fld>
            <a:endParaRPr lang="ru-RU"/>
          </a:p>
        </p:txBody>
      </p:sp>
    </p:spTree>
    <p:extLst>
      <p:ext uri="{BB962C8B-B14F-4D97-AF65-F5344CB8AC3E}">
        <p14:creationId xmlns:p14="http://schemas.microsoft.com/office/powerpoint/2010/main" val="135488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FC00BE-F572-4E2D-A18D-2953782AF3F2}" type="datetimeFigureOut">
              <a:rPr lang="ru-RU" smtClean="0"/>
              <a:t>17.10.2024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DFB8C1F-D695-470D-8EE1-E70290B4111C}" type="slidenum">
              <a:rPr lang="ru-RU" smtClean="0"/>
              <a:t>‹#›</a:t>
            </a:fld>
            <a:endParaRPr lang="ru-RU"/>
          </a:p>
        </p:txBody>
      </p:sp>
    </p:spTree>
    <p:extLst>
      <p:ext uri="{BB962C8B-B14F-4D97-AF65-F5344CB8AC3E}">
        <p14:creationId xmlns:p14="http://schemas.microsoft.com/office/powerpoint/2010/main" val="4193695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1FC00BE-F572-4E2D-A18D-2953782AF3F2}" type="datetimeFigureOut">
              <a:rPr lang="ru-RU" smtClean="0"/>
              <a:t>17.10.2024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DFB8C1F-D695-470D-8EE1-E70290B4111C}" type="slidenum">
              <a:rPr lang="ru-RU" smtClean="0"/>
              <a:t>‹#›</a:t>
            </a:fld>
            <a:endParaRPr lang="ru-RU"/>
          </a:p>
        </p:txBody>
      </p:sp>
    </p:spTree>
    <p:extLst>
      <p:ext uri="{BB962C8B-B14F-4D97-AF65-F5344CB8AC3E}">
        <p14:creationId xmlns:p14="http://schemas.microsoft.com/office/powerpoint/2010/main" val="540663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1FC00BE-F572-4E2D-A18D-2953782AF3F2}" type="datetimeFigureOut">
              <a:rPr lang="ru-RU" smtClean="0"/>
              <a:t>17.10.2024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DFB8C1F-D695-470D-8EE1-E70290B4111C}" type="slidenum">
              <a:rPr lang="ru-RU" smtClean="0"/>
              <a:t>‹#›</a:t>
            </a:fld>
            <a:endParaRPr lang="ru-RU"/>
          </a:p>
        </p:txBody>
      </p:sp>
    </p:spTree>
    <p:extLst>
      <p:ext uri="{BB962C8B-B14F-4D97-AF65-F5344CB8AC3E}">
        <p14:creationId xmlns:p14="http://schemas.microsoft.com/office/powerpoint/2010/main" val="1682708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1FC00BE-F572-4E2D-A18D-2953782AF3F2}" type="datetimeFigureOut">
              <a:rPr lang="ru-RU" smtClean="0"/>
              <a:t>17.10.2024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DFB8C1F-D695-470D-8EE1-E70290B4111C}" type="slidenum">
              <a:rPr lang="ru-RU" smtClean="0"/>
              <a:t>‹#›</a:t>
            </a:fld>
            <a:endParaRPr lang="ru-RU"/>
          </a:p>
        </p:txBody>
      </p:sp>
    </p:spTree>
    <p:extLst>
      <p:ext uri="{BB962C8B-B14F-4D97-AF65-F5344CB8AC3E}">
        <p14:creationId xmlns:p14="http://schemas.microsoft.com/office/powerpoint/2010/main" val="315887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FC00BE-F572-4E2D-A18D-2953782AF3F2}" type="datetimeFigureOut">
              <a:rPr lang="ru-RU" smtClean="0"/>
              <a:t>17.10.2024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DFB8C1F-D695-470D-8EE1-E70290B4111C}" type="slidenum">
              <a:rPr lang="ru-RU" smtClean="0"/>
              <a:t>‹#›</a:t>
            </a:fld>
            <a:endParaRPr lang="ru-RU"/>
          </a:p>
        </p:txBody>
      </p:sp>
    </p:spTree>
    <p:extLst>
      <p:ext uri="{BB962C8B-B14F-4D97-AF65-F5344CB8AC3E}">
        <p14:creationId xmlns:p14="http://schemas.microsoft.com/office/powerpoint/2010/main" val="360114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FC00BE-F572-4E2D-A18D-2953782AF3F2}" type="datetimeFigureOut">
              <a:rPr lang="ru-RU" smtClean="0"/>
              <a:t>17.10.2024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DFB8C1F-D695-470D-8EE1-E70290B4111C}" type="slidenum">
              <a:rPr lang="ru-RU" smtClean="0"/>
              <a:t>‹#›</a:t>
            </a:fld>
            <a:endParaRPr lang="ru-RU"/>
          </a:p>
        </p:txBody>
      </p:sp>
    </p:spTree>
    <p:extLst>
      <p:ext uri="{BB962C8B-B14F-4D97-AF65-F5344CB8AC3E}">
        <p14:creationId xmlns:p14="http://schemas.microsoft.com/office/powerpoint/2010/main" val="2131422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C00BE-F572-4E2D-A18D-2953782AF3F2}" type="datetimeFigureOut">
              <a:rPr lang="ru-RU" smtClean="0"/>
              <a:t>17.10.2024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FB8C1F-D695-470D-8EE1-E70290B4111C}" type="slidenum">
              <a:rPr lang="ru-RU" smtClean="0"/>
              <a:t>‹#›</a:t>
            </a:fld>
            <a:endParaRPr lang="ru-RU"/>
          </a:p>
        </p:txBody>
      </p:sp>
    </p:spTree>
    <p:extLst>
      <p:ext uri="{BB962C8B-B14F-4D97-AF65-F5344CB8AC3E}">
        <p14:creationId xmlns:p14="http://schemas.microsoft.com/office/powerpoint/2010/main" val="3387621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71400"/>
            <a:ext cx="7772400" cy="1728192"/>
          </a:xfrm>
        </p:spPr>
        <p:txBody>
          <a:bodyPr>
            <a:normAutofit/>
          </a:bodyPr>
          <a:lstStyle/>
          <a:p>
            <a:r>
              <a:rPr lang="ru-RU" sz="1200" dirty="0" smtClean="0">
                <a:effectLst/>
                <a:latin typeface="Times New Roman"/>
                <a:ea typeface="Times New Roman"/>
              </a:rPr>
              <a:t> </a:t>
            </a:r>
            <a:br>
              <a:rPr lang="ru-RU" sz="1200" dirty="0" smtClean="0">
                <a:effectLst/>
                <a:latin typeface="Times New Roman"/>
                <a:ea typeface="Times New Roman"/>
              </a:rPr>
            </a:br>
            <a:r>
              <a:rPr lang="ru-RU" sz="1200" b="1" dirty="0"/>
              <a:t>ДЕПАРТАМЕНТ ОБРАЗОВАНИЯ ГОРОДА </a:t>
            </a:r>
            <a:r>
              <a:rPr lang="ru-RU" sz="1200" b="1" dirty="0" smtClean="0"/>
              <a:t>МОСКВЫ</a:t>
            </a:r>
            <a:r>
              <a:rPr lang="ru-RU" sz="1200" b="1" dirty="0"/>
              <a:t> </a:t>
            </a:r>
            <a:r>
              <a:rPr lang="ru-RU" sz="1200" dirty="0" smtClean="0"/>
              <a:t/>
            </a:r>
            <a:br>
              <a:rPr lang="ru-RU" sz="1200" dirty="0" smtClean="0"/>
            </a:br>
            <a:r>
              <a:rPr lang="ru-RU" sz="1200" b="1" dirty="0" smtClean="0"/>
              <a:t>ЮГО-ВОСТОЧНОЕ  </a:t>
            </a:r>
            <a:r>
              <a:rPr lang="ru-RU" sz="1200" b="1" dirty="0"/>
              <a:t>ОКРУЖНОЕ  УПРАВЛЕНИЕ  </a:t>
            </a:r>
            <a:r>
              <a:rPr lang="ru-RU" sz="1200" b="1" dirty="0" smtClean="0"/>
              <a:t>ОБРАЗОВАНИЯ</a:t>
            </a:r>
            <a:r>
              <a:rPr lang="ru-RU" sz="1200" b="1" dirty="0"/>
              <a:t> </a:t>
            </a:r>
            <a:r>
              <a:rPr lang="ru-RU" sz="1200" dirty="0"/>
              <a:t/>
            </a:r>
            <a:br>
              <a:rPr lang="ru-RU" sz="1200" dirty="0"/>
            </a:br>
            <a:r>
              <a:rPr lang="ru-RU" sz="1200" b="1" dirty="0"/>
              <a:t>Государственное бюджетное образовательное учреждение города Москвы</a:t>
            </a:r>
            <a:r>
              <a:rPr lang="ru-RU" sz="1200" dirty="0"/>
              <a:t/>
            </a:r>
            <a:br>
              <a:rPr lang="ru-RU" sz="1200" dirty="0"/>
            </a:br>
            <a:r>
              <a:rPr lang="ru-RU" sz="1200" b="1" dirty="0"/>
              <a:t>Школа № 2121 “Образовательный комплекс </a:t>
            </a:r>
            <a:r>
              <a:rPr lang="ru-RU" sz="1200" dirty="0"/>
              <a:t/>
            </a:r>
            <a:br>
              <a:rPr lang="ru-RU" sz="1200" dirty="0"/>
            </a:br>
            <a:r>
              <a:rPr lang="ru-RU" sz="1200" b="1" dirty="0"/>
              <a:t>имени Маршала Советского Союза С.К. </a:t>
            </a:r>
            <a:r>
              <a:rPr lang="ru-RU" sz="1200" b="1" dirty="0" err="1"/>
              <a:t>Куркоткина</a:t>
            </a:r>
            <a:r>
              <a:rPr lang="ru-RU" sz="1200" b="1" dirty="0" smtClean="0"/>
              <a:t>”</a:t>
            </a:r>
            <a:r>
              <a:rPr lang="ru-RU" sz="1200" b="1" dirty="0"/>
              <a:t> </a:t>
            </a:r>
            <a:r>
              <a:rPr lang="ru-RU" sz="1200" dirty="0"/>
              <a:t/>
            </a:r>
            <a:br>
              <a:rPr lang="ru-RU" sz="1200" dirty="0"/>
            </a:br>
            <a:r>
              <a:rPr lang="ru-RU" sz="1200" b="1" dirty="0"/>
              <a:t>Дошкольный корпус №1 “Планета детства</a:t>
            </a:r>
            <a:r>
              <a:rPr lang="ru-RU" sz="1200" b="1" dirty="0" smtClean="0"/>
              <a:t>”</a:t>
            </a:r>
            <a:endParaRPr lang="ru-RU" sz="3100" dirty="0"/>
          </a:p>
        </p:txBody>
      </p:sp>
      <p:sp>
        <p:nvSpPr>
          <p:cNvPr id="3" name="Подзаголовок 2"/>
          <p:cNvSpPr>
            <a:spLocks noGrp="1"/>
          </p:cNvSpPr>
          <p:nvPr>
            <p:ph type="subTitle" idx="1"/>
          </p:nvPr>
        </p:nvSpPr>
        <p:spPr>
          <a:xfrm>
            <a:off x="755576" y="1844824"/>
            <a:ext cx="7992888" cy="4680520"/>
          </a:xfrm>
        </p:spPr>
        <p:txBody>
          <a:bodyPr>
            <a:normAutofit lnSpcReduction="10000"/>
          </a:bodyPr>
          <a:lstStyle/>
          <a:p>
            <a:r>
              <a:rPr lang="ru-RU" sz="1600" dirty="0" smtClean="0">
                <a:effectLst/>
                <a:latin typeface="Times New Roman"/>
                <a:ea typeface="Times New Roman"/>
              </a:rPr>
              <a:t> </a:t>
            </a:r>
            <a:r>
              <a:rPr lang="ru-RU" sz="3100" dirty="0">
                <a:solidFill>
                  <a:prstClr val="black"/>
                </a:solidFill>
                <a:latin typeface="Times New Roman"/>
                <a:ea typeface="Times New Roman"/>
                <a:cs typeface="+mj-cs"/>
              </a:rPr>
              <a:t> </a:t>
            </a:r>
            <a:r>
              <a:rPr lang="ru-RU" sz="3100" i="1" dirty="0">
                <a:solidFill>
                  <a:prstClr val="black"/>
                </a:solidFill>
                <a:effectLst>
                  <a:outerShdw blurRad="38100" dist="38100" dir="2700000" algn="tl">
                    <a:srgbClr val="000000">
                      <a:alpha val="43137"/>
                    </a:srgbClr>
                  </a:outerShdw>
                </a:effectLst>
                <a:latin typeface="Times New Roman"/>
                <a:ea typeface="Times New Roman"/>
                <a:cs typeface="+mj-cs"/>
              </a:rPr>
              <a:t>Познавательно - исследовательский </a:t>
            </a:r>
            <a:r>
              <a:rPr lang="ru-RU" sz="3100" i="1" dirty="0" smtClean="0">
                <a:solidFill>
                  <a:prstClr val="black"/>
                </a:solidFill>
                <a:effectLst>
                  <a:outerShdw blurRad="38100" dist="38100" dir="2700000" algn="tl">
                    <a:srgbClr val="000000">
                      <a:alpha val="43137"/>
                    </a:srgbClr>
                  </a:outerShdw>
                </a:effectLst>
                <a:latin typeface="Times New Roman"/>
                <a:ea typeface="Times New Roman"/>
                <a:cs typeface="+mj-cs"/>
              </a:rPr>
              <a:t>проект</a:t>
            </a:r>
          </a:p>
          <a:p>
            <a:endParaRPr lang="ru-RU" sz="1600" i="1" dirty="0" smtClean="0">
              <a:effectLst>
                <a:outerShdw blurRad="38100" dist="38100" dir="2700000" algn="tl">
                  <a:srgbClr val="000000">
                    <a:alpha val="43137"/>
                  </a:srgbClr>
                </a:outerShdw>
              </a:effectLst>
              <a:latin typeface="Times New Roman"/>
              <a:ea typeface="Times New Roman"/>
            </a:endParaRPr>
          </a:p>
          <a:p>
            <a:r>
              <a:rPr lang="ru-RU" sz="4000" b="1" i="1" dirty="0" smtClean="0">
                <a:solidFill>
                  <a:schemeClr val="tx1"/>
                </a:solidFill>
                <a:effectLst>
                  <a:outerShdw blurRad="38100" dist="38100" dir="2700000" algn="tl">
                    <a:srgbClr val="000000">
                      <a:alpha val="43137"/>
                    </a:srgbClr>
                  </a:outerShdw>
                </a:effectLst>
                <a:latin typeface="Times New Roman"/>
                <a:ea typeface="Times New Roman"/>
              </a:rPr>
              <a:t>На тему: </a:t>
            </a:r>
          </a:p>
          <a:p>
            <a:r>
              <a:rPr lang="ru-RU" sz="4000" i="1" dirty="0">
                <a:solidFill>
                  <a:schemeClr val="accent1">
                    <a:lumMod val="75000"/>
                  </a:schemeClr>
                </a:solidFill>
                <a:effectLst>
                  <a:outerShdw blurRad="38100" dist="38100" dir="2700000" algn="tl">
                    <a:srgbClr val="000000">
                      <a:alpha val="43137"/>
                    </a:srgbClr>
                  </a:outerShdw>
                </a:effectLst>
                <a:latin typeface="Times New Roman"/>
                <a:ea typeface="Times New Roman"/>
                <a:cs typeface="+mj-cs"/>
              </a:rPr>
              <a:t>«Правила дорожного движения - основа безопасности дошкольника»</a:t>
            </a:r>
            <a:endParaRPr lang="ru-RU" sz="4000" i="1" dirty="0" smtClean="0">
              <a:solidFill>
                <a:schemeClr val="accent1">
                  <a:lumMod val="75000"/>
                </a:schemeClr>
              </a:solidFill>
              <a:effectLst>
                <a:outerShdw blurRad="38100" dist="38100" dir="2700000" algn="tl">
                  <a:srgbClr val="000000">
                    <a:alpha val="43137"/>
                  </a:srgbClr>
                </a:outerShdw>
              </a:effectLst>
              <a:latin typeface="Times New Roman"/>
              <a:ea typeface="Times New Roman"/>
            </a:endParaRPr>
          </a:p>
          <a:p>
            <a:endParaRPr lang="ru-RU" sz="1600" i="1" dirty="0" smtClean="0">
              <a:solidFill>
                <a:schemeClr val="tx1"/>
              </a:solidFill>
              <a:effectLst>
                <a:outerShdw blurRad="38100" dist="38100" dir="2700000" algn="tl">
                  <a:srgbClr val="000000">
                    <a:alpha val="43137"/>
                  </a:srgbClr>
                </a:outerShdw>
              </a:effectLst>
              <a:latin typeface="Times New Roman"/>
              <a:ea typeface="Times New Roman"/>
            </a:endParaRPr>
          </a:p>
          <a:p>
            <a:endParaRPr lang="ru-RU" sz="1600" i="1" dirty="0">
              <a:solidFill>
                <a:schemeClr val="tx1"/>
              </a:solidFill>
              <a:effectLst>
                <a:outerShdw blurRad="38100" dist="38100" dir="2700000" algn="tl">
                  <a:srgbClr val="000000">
                    <a:alpha val="43137"/>
                  </a:srgbClr>
                </a:outerShdw>
              </a:effectLst>
              <a:latin typeface="Times New Roman"/>
              <a:ea typeface="Times New Roman"/>
            </a:endParaRPr>
          </a:p>
          <a:p>
            <a:endParaRPr lang="ru-RU" sz="1600" i="1" dirty="0" smtClean="0">
              <a:solidFill>
                <a:schemeClr val="tx1"/>
              </a:solidFill>
              <a:effectLst/>
              <a:latin typeface="Times New Roman"/>
              <a:ea typeface="Times New Roman"/>
            </a:endParaRPr>
          </a:p>
          <a:p>
            <a:pPr algn="r"/>
            <a:r>
              <a:rPr lang="ru-RU" sz="1600" b="1" i="1" dirty="0" smtClean="0">
                <a:solidFill>
                  <a:schemeClr val="tx1"/>
                </a:solidFill>
                <a:effectLst>
                  <a:outerShdw blurRad="38100" dist="38100" dir="2700000" algn="tl">
                    <a:srgbClr val="000000">
                      <a:alpha val="43137"/>
                    </a:srgbClr>
                  </a:outerShdw>
                </a:effectLst>
                <a:latin typeface="Times New Roman"/>
                <a:ea typeface="Times New Roman"/>
              </a:rPr>
              <a:t>Подготовительная группа «Колокольчик»</a:t>
            </a:r>
          </a:p>
          <a:p>
            <a:pPr algn="r"/>
            <a:r>
              <a:rPr lang="ru-RU" sz="1600" b="1" i="1" dirty="0" smtClean="0">
                <a:solidFill>
                  <a:schemeClr val="tx1"/>
                </a:solidFill>
                <a:effectLst>
                  <a:outerShdw blurRad="38100" dist="38100" dir="2700000" algn="tl">
                    <a:srgbClr val="000000">
                      <a:alpha val="43137"/>
                    </a:srgbClr>
                  </a:outerShdw>
                </a:effectLst>
                <a:latin typeface="Times New Roman"/>
                <a:ea typeface="Times New Roman"/>
              </a:rPr>
              <a:t>Воспитатели: </a:t>
            </a:r>
            <a:r>
              <a:rPr lang="ru-RU" sz="1600" b="1" i="1" dirty="0" err="1" smtClean="0">
                <a:solidFill>
                  <a:schemeClr val="tx1"/>
                </a:solidFill>
                <a:effectLst>
                  <a:outerShdw blurRad="38100" dist="38100" dir="2700000" algn="tl">
                    <a:srgbClr val="000000">
                      <a:alpha val="43137"/>
                    </a:srgbClr>
                  </a:outerShdw>
                </a:effectLst>
                <a:latin typeface="Times New Roman"/>
                <a:ea typeface="Times New Roman"/>
              </a:rPr>
              <a:t>Деулина</a:t>
            </a:r>
            <a:r>
              <a:rPr lang="ru-RU" sz="1600" b="1" i="1" dirty="0" smtClean="0">
                <a:solidFill>
                  <a:schemeClr val="tx1"/>
                </a:solidFill>
                <a:effectLst>
                  <a:outerShdw blurRad="38100" dist="38100" dir="2700000" algn="tl">
                    <a:srgbClr val="000000">
                      <a:alpha val="43137"/>
                    </a:srgbClr>
                  </a:outerShdw>
                </a:effectLst>
                <a:latin typeface="Times New Roman"/>
                <a:ea typeface="Times New Roman"/>
              </a:rPr>
              <a:t> Ю.А.</a:t>
            </a:r>
          </a:p>
          <a:p>
            <a:pPr algn="r"/>
            <a:r>
              <a:rPr lang="ru-RU" sz="1600" b="1" i="1" dirty="0" smtClean="0">
                <a:solidFill>
                  <a:schemeClr val="tx1"/>
                </a:solidFill>
                <a:effectLst>
                  <a:outerShdw blurRad="38100" dist="38100" dir="2700000" algn="tl">
                    <a:srgbClr val="000000">
                      <a:alpha val="43137"/>
                    </a:srgbClr>
                  </a:outerShdw>
                </a:effectLst>
                <a:latin typeface="Times New Roman"/>
                <a:ea typeface="Times New Roman"/>
              </a:rPr>
              <a:t>Лемешко О.Ю.</a:t>
            </a:r>
          </a:p>
          <a:p>
            <a:endParaRPr lang="ru-RU" b="1" dirty="0">
              <a:effectLst>
                <a:outerShdw blurRad="38100" dist="38100" dir="2700000" algn="tl">
                  <a:srgbClr val="000000">
                    <a:alpha val="43137"/>
                  </a:srgbClr>
                </a:outerShdw>
              </a:effectLst>
            </a:endParaRPr>
          </a:p>
        </p:txBody>
      </p:sp>
      <p:pic>
        <p:nvPicPr>
          <p:cNvPr id="11266" name="Picture 2" descr="F:\image-17-10-24-10-24-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725144"/>
            <a:ext cx="1365397" cy="185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419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mage-17-10-24-10-24-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60648"/>
            <a:ext cx="5328592"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256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mage-17-10-24-10-24-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63004"/>
            <a:ext cx="4402249" cy="586966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F:\image-17-10-24-10-24.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1209024"/>
            <a:ext cx="3960440" cy="528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597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24744"/>
            <a:ext cx="8229600" cy="3096344"/>
          </a:xfrm>
        </p:spPr>
        <p:txBody>
          <a:bodyPr>
            <a:noAutofit/>
          </a:bodyPr>
          <a:lstStyle/>
          <a:p>
            <a:r>
              <a:rPr lang="ru-RU" sz="7200" b="1" i="1" dirty="0" smtClean="0">
                <a:effectLst>
                  <a:outerShdw blurRad="38100" dist="38100" dir="2700000" algn="tl">
                    <a:srgbClr val="000000">
                      <a:alpha val="43137"/>
                    </a:srgbClr>
                  </a:outerShdw>
                </a:effectLst>
                <a:latin typeface="Arno Pro" pitchFamily="18" charset="0"/>
              </a:rPr>
              <a:t>Спасибо</a:t>
            </a:r>
            <a:br>
              <a:rPr lang="ru-RU" sz="7200" b="1" i="1" dirty="0" smtClean="0">
                <a:effectLst>
                  <a:outerShdw blurRad="38100" dist="38100" dir="2700000" algn="tl">
                    <a:srgbClr val="000000">
                      <a:alpha val="43137"/>
                    </a:srgbClr>
                  </a:outerShdw>
                </a:effectLst>
                <a:latin typeface="Arno Pro" pitchFamily="18" charset="0"/>
              </a:rPr>
            </a:br>
            <a:r>
              <a:rPr lang="ru-RU" sz="7200" b="1" i="1" dirty="0" smtClean="0">
                <a:effectLst>
                  <a:outerShdw blurRad="38100" dist="38100" dir="2700000" algn="tl">
                    <a:srgbClr val="000000">
                      <a:alpha val="43137"/>
                    </a:srgbClr>
                  </a:outerShdw>
                </a:effectLst>
                <a:latin typeface="Arno Pro" pitchFamily="18" charset="0"/>
              </a:rPr>
              <a:t>за </a:t>
            </a:r>
            <a:br>
              <a:rPr lang="ru-RU" sz="7200" b="1" i="1" dirty="0" smtClean="0">
                <a:effectLst>
                  <a:outerShdw blurRad="38100" dist="38100" dir="2700000" algn="tl">
                    <a:srgbClr val="000000">
                      <a:alpha val="43137"/>
                    </a:srgbClr>
                  </a:outerShdw>
                </a:effectLst>
                <a:latin typeface="Arno Pro" pitchFamily="18" charset="0"/>
              </a:rPr>
            </a:br>
            <a:r>
              <a:rPr lang="ru-RU" sz="7200" b="1" i="1" dirty="0" smtClean="0">
                <a:effectLst>
                  <a:outerShdw blurRad="38100" dist="38100" dir="2700000" algn="tl">
                    <a:srgbClr val="000000">
                      <a:alpha val="43137"/>
                    </a:srgbClr>
                  </a:outerShdw>
                </a:effectLst>
                <a:latin typeface="Arno Pro" pitchFamily="18" charset="0"/>
              </a:rPr>
              <a:t>внимание!</a:t>
            </a:r>
            <a:endParaRPr lang="ru-RU" sz="7200" b="1" i="1" dirty="0">
              <a:effectLst>
                <a:outerShdw blurRad="38100" dist="38100" dir="2700000" algn="tl">
                  <a:srgbClr val="000000">
                    <a:alpha val="43137"/>
                  </a:srgbClr>
                </a:outerShdw>
              </a:effectLst>
              <a:latin typeface="Arno Pro" pitchFamily="18" charset="0"/>
            </a:endParaRPr>
          </a:p>
        </p:txBody>
      </p:sp>
      <p:pic>
        <p:nvPicPr>
          <p:cNvPr id="3" name="Picture 2" descr="F:\image-17-10-24-10-24-10.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4509120"/>
            <a:ext cx="2282120" cy="2146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81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normAutofit fontScale="77500" lnSpcReduction="20000"/>
          </a:bodyPr>
          <a:lstStyle/>
          <a:p>
            <a:pPr>
              <a:spcAft>
                <a:spcPts val="0"/>
              </a:spcAft>
            </a:pPr>
            <a:r>
              <a:rPr lang="ru-RU" b="1" dirty="0" smtClean="0">
                <a:solidFill>
                  <a:srgbClr val="000000"/>
                </a:solidFill>
                <a:effectLst/>
                <a:latin typeface="Times New Roman"/>
                <a:ea typeface="Times New Roman"/>
              </a:rPr>
              <a:t>Цель:</a:t>
            </a:r>
            <a:r>
              <a:rPr lang="ru-RU" dirty="0" smtClean="0">
                <a:solidFill>
                  <a:srgbClr val="000000"/>
                </a:solidFill>
                <a:effectLst/>
                <a:latin typeface="Times New Roman"/>
                <a:ea typeface="Times New Roman"/>
              </a:rPr>
              <a:t> </a:t>
            </a:r>
            <a:endParaRPr lang="ru-RU" sz="2800" dirty="0" smtClean="0">
              <a:solidFill>
                <a:srgbClr val="000000"/>
              </a:solidFill>
              <a:effectLst/>
              <a:latin typeface="Times New Roman"/>
              <a:ea typeface="Times New Roman"/>
            </a:endParaRPr>
          </a:p>
          <a:p>
            <a:pPr marL="0" indent="0">
              <a:spcAft>
                <a:spcPts val="0"/>
              </a:spcAft>
              <a:buNone/>
            </a:pPr>
            <a:r>
              <a:rPr lang="ru-RU" dirty="0" smtClean="0">
                <a:effectLst/>
                <a:latin typeface="Times New Roman"/>
                <a:ea typeface="Times New Roman"/>
              </a:rPr>
              <a:t>Формировать и развивать у детей навыки осознанного безопасного поведения на дороге, в транспорте и на улице.</a:t>
            </a:r>
            <a:endParaRPr lang="ru-RU" sz="2800" dirty="0" smtClean="0">
              <a:effectLst/>
              <a:latin typeface="Times New Roman"/>
              <a:ea typeface="Times New Roman"/>
            </a:endParaRPr>
          </a:p>
          <a:p>
            <a:pPr marL="0" indent="0">
              <a:spcAft>
                <a:spcPts val="0"/>
              </a:spcAft>
              <a:buNone/>
            </a:pPr>
            <a:r>
              <a:rPr lang="ru-RU" dirty="0" smtClean="0">
                <a:effectLst/>
                <a:latin typeface="Times New Roman"/>
                <a:ea typeface="Times New Roman"/>
              </a:rPr>
              <a:t> </a:t>
            </a:r>
            <a:endParaRPr lang="ru-RU" sz="2800" dirty="0" smtClean="0">
              <a:effectLst/>
              <a:latin typeface="Times New Roman"/>
              <a:ea typeface="Times New Roman"/>
            </a:endParaRPr>
          </a:p>
          <a:p>
            <a:pPr>
              <a:spcAft>
                <a:spcPts val="0"/>
              </a:spcAft>
            </a:pPr>
            <a:r>
              <a:rPr lang="ru-RU" b="1" dirty="0" smtClean="0">
                <a:effectLst/>
                <a:latin typeface="Times New Roman"/>
                <a:ea typeface="Times New Roman"/>
              </a:rPr>
              <a:t>Задачи:</a:t>
            </a:r>
            <a:endParaRPr lang="ru-RU" sz="2800" dirty="0" smtClean="0">
              <a:effectLst/>
              <a:latin typeface="Times New Roman"/>
              <a:ea typeface="Times New Roman"/>
            </a:endParaRPr>
          </a:p>
          <a:p>
            <a:pPr marL="0" indent="0">
              <a:spcAft>
                <a:spcPts val="0"/>
              </a:spcAft>
              <a:buNone/>
            </a:pPr>
            <a:r>
              <a:rPr lang="ru-RU" dirty="0" smtClean="0">
                <a:effectLst/>
                <a:latin typeface="Times New Roman"/>
                <a:ea typeface="Times New Roman"/>
              </a:rPr>
              <a:t>Расширить знания детей о дорожных знаках и их значении.</a:t>
            </a:r>
            <a:endParaRPr lang="ru-RU" sz="2800" dirty="0" smtClean="0">
              <a:effectLst/>
              <a:latin typeface="Times New Roman"/>
              <a:ea typeface="Times New Roman"/>
            </a:endParaRPr>
          </a:p>
          <a:p>
            <a:pPr marL="0" indent="0">
              <a:spcAft>
                <a:spcPts val="0"/>
              </a:spcAft>
              <a:buNone/>
            </a:pPr>
            <a:r>
              <a:rPr lang="ru-RU" dirty="0" smtClean="0">
                <a:effectLst/>
                <a:latin typeface="Times New Roman"/>
                <a:ea typeface="Times New Roman"/>
              </a:rPr>
              <a:t>Создать условия для сознательного изучения детьми ПДД.</a:t>
            </a:r>
            <a:endParaRPr lang="ru-RU" sz="2800" dirty="0" smtClean="0">
              <a:effectLst/>
              <a:latin typeface="Times New Roman"/>
              <a:ea typeface="Times New Roman"/>
            </a:endParaRPr>
          </a:p>
          <a:p>
            <a:pPr marL="0" indent="0">
              <a:spcAft>
                <a:spcPts val="0"/>
              </a:spcAft>
              <a:buNone/>
            </a:pPr>
            <a:r>
              <a:rPr lang="ru-RU" dirty="0" smtClean="0">
                <a:effectLst/>
                <a:latin typeface="Times New Roman"/>
                <a:ea typeface="Times New Roman"/>
              </a:rPr>
              <a:t>Вырабатывать у дошкольников привычку правильно вести себя на дорогах.</a:t>
            </a:r>
            <a:endParaRPr lang="ru-RU" sz="2800" dirty="0" smtClean="0">
              <a:effectLst/>
              <a:latin typeface="Times New Roman"/>
              <a:ea typeface="Times New Roman"/>
            </a:endParaRPr>
          </a:p>
          <a:p>
            <a:pPr marL="0" indent="0">
              <a:spcAft>
                <a:spcPts val="0"/>
              </a:spcAft>
              <a:buNone/>
            </a:pPr>
            <a:r>
              <a:rPr lang="ru-RU" dirty="0" smtClean="0">
                <a:effectLst/>
                <a:latin typeface="Times New Roman"/>
                <a:ea typeface="Times New Roman"/>
              </a:rPr>
              <a:t>Расширять словарный запас детей по дорожной азбуке.</a:t>
            </a:r>
            <a:endParaRPr lang="ru-RU" sz="2800" dirty="0" smtClean="0">
              <a:effectLst/>
              <a:latin typeface="Times New Roman"/>
              <a:ea typeface="Times New Roman"/>
            </a:endParaRPr>
          </a:p>
          <a:p>
            <a:pPr marL="0" indent="0">
              <a:buNone/>
            </a:pPr>
            <a:r>
              <a:rPr lang="ru-RU" dirty="0" smtClean="0">
                <a:effectLst/>
                <a:latin typeface="Times New Roman"/>
                <a:ea typeface="Times New Roman"/>
              </a:rPr>
              <a:t>Повышать компетентность родителей по вопросам соблюдения ПДД.</a:t>
            </a:r>
            <a:endParaRPr lang="ru-RU" dirty="0"/>
          </a:p>
        </p:txBody>
      </p:sp>
      <p:pic>
        <p:nvPicPr>
          <p:cNvPr id="10242" name="Picture 2" descr="F:\image-17-10-24-10-24-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25144"/>
            <a:ext cx="8064896"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545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264696"/>
          </a:xfrm>
        </p:spPr>
        <p:txBody>
          <a:bodyPr>
            <a:normAutofit fontScale="70000" lnSpcReduction="20000"/>
          </a:bodyPr>
          <a:lstStyle/>
          <a:p>
            <a:r>
              <a:rPr lang="ru-RU" b="1" dirty="0"/>
              <a:t>Актуальность проекта:</a:t>
            </a:r>
            <a:endParaRPr lang="ru-RU" dirty="0"/>
          </a:p>
          <a:p>
            <a:pPr marL="0" indent="0">
              <a:buNone/>
            </a:pPr>
            <a:r>
              <a:rPr lang="ru-RU" dirty="0"/>
              <a:t> </a:t>
            </a:r>
          </a:p>
          <a:p>
            <a:pPr marL="0" indent="0">
              <a:buNone/>
            </a:pPr>
            <a:r>
              <a:rPr lang="ru-RU" dirty="0"/>
              <a:t>Дети в силу своих возрастных особенностей не всегда способны оценить обстановку и распознать опасность. Необходимо своевременно обучать их умению ориентироваться в дорожной ситуации, воспитывать потребность быть дисциплинированным, осторожным и осмотрительным на улице.</a:t>
            </a:r>
          </a:p>
          <a:p>
            <a:pPr marL="0" indent="0">
              <a:buNone/>
            </a:pPr>
            <a:r>
              <a:rPr lang="ru-RU" dirty="0"/>
              <a:t>Именно в дошкольном возрасте закладывается фундамент жизненных ориентировок в окружающем, и всё, что ребёнок усвоит в детском саду, прочно останется у него навсегда. Поэтому основная задача - обучить детей дорожной грамоте, привить навыки безопасного поведения на дороге  реализуется через активную деятельность всех участников проекта.</a:t>
            </a:r>
          </a:p>
          <a:p>
            <a:pPr marL="0" indent="0">
              <a:buNone/>
            </a:pPr>
            <a:r>
              <a:rPr lang="ru-RU" dirty="0"/>
              <a:t>Таким образом, проект актуален тем , что знание и соблюдение «Правил дорожного движения» поможет сформировать уверенное, ответственное и безопасное поведение детей на дорогах. Эффективность обучения детей правилам дорожного движения во многом зависит и от активного участия родителей в совместной с ними деятельности. </a:t>
            </a:r>
          </a:p>
          <a:p>
            <a:endParaRPr lang="ru-RU" dirty="0"/>
          </a:p>
        </p:txBody>
      </p:sp>
    </p:spTree>
    <p:extLst>
      <p:ext uri="{BB962C8B-B14F-4D97-AF65-F5344CB8AC3E}">
        <p14:creationId xmlns:p14="http://schemas.microsoft.com/office/powerpoint/2010/main" val="2786350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lstStyle/>
          <a:p>
            <a:r>
              <a:rPr lang="ru-RU" b="1" dirty="0"/>
              <a:t>Ожидаемый результат по проекту:</a:t>
            </a:r>
            <a:endParaRPr lang="ru-RU" dirty="0"/>
          </a:p>
          <a:p>
            <a:pPr marL="0" indent="0">
              <a:buNone/>
            </a:pPr>
            <a:r>
              <a:rPr lang="ru-RU" dirty="0"/>
              <a:t>Расширить у детей знания правил поведения на дорогах, в транспорте;</a:t>
            </a:r>
          </a:p>
          <a:p>
            <a:pPr marL="0" indent="0">
              <a:buNone/>
            </a:pPr>
            <a:r>
              <a:rPr lang="ru-RU" dirty="0"/>
              <a:t>повысить интерес осознанному безопасному поведению на дорогах у детей </a:t>
            </a:r>
            <a:r>
              <a:rPr lang="ru-RU" dirty="0" smtClean="0"/>
              <a:t>подготовительного возраста; сформировать </a:t>
            </a:r>
            <a:r>
              <a:rPr lang="ru-RU" dirty="0"/>
              <a:t>эмоционально-личностное отношение к окружающим правилам и желание продолжать их соблюдать.</a:t>
            </a:r>
          </a:p>
          <a:p>
            <a:pPr marL="0" indent="0">
              <a:buNone/>
            </a:pPr>
            <a:endParaRPr lang="ru-RU" dirty="0"/>
          </a:p>
          <a:p>
            <a:endParaRPr lang="ru-RU" dirty="0"/>
          </a:p>
        </p:txBody>
      </p:sp>
      <p:pic>
        <p:nvPicPr>
          <p:cNvPr id="4" name="Picture 2" descr="F:\image-17-10-24-10-24-10.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6774" y="4509120"/>
            <a:ext cx="2282120" cy="2146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993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5937523"/>
          </a:xfrm>
        </p:spPr>
        <p:txBody>
          <a:bodyPr>
            <a:normAutofit fontScale="85000" lnSpcReduction="20000"/>
          </a:bodyPr>
          <a:lstStyle/>
          <a:p>
            <a:r>
              <a:rPr lang="ru-RU" u="sng" dirty="0"/>
              <a:t>Этапы работы над проектом:</a:t>
            </a:r>
            <a:endParaRPr lang="ru-RU" dirty="0"/>
          </a:p>
          <a:p>
            <a:pPr marL="0" indent="0">
              <a:buNone/>
            </a:pPr>
            <a:r>
              <a:rPr lang="ru-RU" b="1" dirty="0"/>
              <a:t> </a:t>
            </a:r>
            <a:endParaRPr lang="ru-RU" dirty="0"/>
          </a:p>
          <a:p>
            <a:r>
              <a:rPr lang="ru-RU" b="1" dirty="0"/>
              <a:t>1 этап подготовительный – разработка проекта.</a:t>
            </a:r>
            <a:endParaRPr lang="ru-RU" dirty="0"/>
          </a:p>
          <a:p>
            <a:pPr marL="0" indent="0">
              <a:buNone/>
            </a:pPr>
            <a:r>
              <a:rPr lang="ru-RU" dirty="0"/>
              <a:t>·Создание условий для реализации проекта</a:t>
            </a:r>
          </a:p>
          <a:p>
            <a:pPr marL="0" indent="0">
              <a:buNone/>
            </a:pPr>
            <a:r>
              <a:rPr lang="ru-RU" dirty="0"/>
              <a:t>·Обсуждение условий целей и  задач</a:t>
            </a:r>
          </a:p>
          <a:p>
            <a:pPr marL="0" indent="0">
              <a:buNone/>
            </a:pPr>
            <a:r>
              <a:rPr lang="ru-RU" dirty="0"/>
              <a:t>·Опрос детей</a:t>
            </a:r>
          </a:p>
          <a:p>
            <a:pPr marL="0" indent="0">
              <a:buNone/>
            </a:pPr>
            <a:r>
              <a:rPr lang="ru-RU" dirty="0"/>
              <a:t> </a:t>
            </a:r>
          </a:p>
          <a:p>
            <a:r>
              <a:rPr lang="ru-RU" b="1" dirty="0"/>
              <a:t>2 этап основной – реализация проекта.</a:t>
            </a:r>
            <a:endParaRPr lang="ru-RU" dirty="0"/>
          </a:p>
          <a:p>
            <a:pPr marL="0" indent="0">
              <a:buNone/>
            </a:pPr>
            <a:r>
              <a:rPr lang="ru-RU" dirty="0"/>
              <a:t>·Работа воспитателей с детьми</a:t>
            </a:r>
          </a:p>
          <a:p>
            <a:pPr marL="0" indent="0">
              <a:buNone/>
            </a:pPr>
            <a:r>
              <a:rPr lang="ru-RU" dirty="0"/>
              <a:t>·Работа с родителями совместно</a:t>
            </a:r>
          </a:p>
          <a:p>
            <a:pPr marL="0" indent="0">
              <a:buNone/>
            </a:pPr>
            <a:r>
              <a:rPr lang="ru-RU" dirty="0"/>
              <a:t>·Работа детей с родителями</a:t>
            </a:r>
          </a:p>
          <a:p>
            <a:pPr marL="0" indent="0">
              <a:buNone/>
            </a:pPr>
            <a:r>
              <a:rPr lang="ru-RU" dirty="0"/>
              <a:t> </a:t>
            </a:r>
          </a:p>
          <a:p>
            <a:r>
              <a:rPr lang="ru-RU" b="1" dirty="0"/>
              <a:t>3 этап - заключительный.</a:t>
            </a:r>
            <a:endParaRPr lang="ru-RU" dirty="0"/>
          </a:p>
          <a:p>
            <a:pPr marL="0" indent="0">
              <a:buNone/>
            </a:pPr>
            <a:r>
              <a:rPr lang="ru-RU" dirty="0"/>
              <a:t>Подведение итогов.</a:t>
            </a:r>
          </a:p>
          <a:p>
            <a:endParaRPr lang="ru-RU" dirty="0"/>
          </a:p>
        </p:txBody>
      </p:sp>
      <p:pic>
        <p:nvPicPr>
          <p:cNvPr id="8194" name="Picture 2" descr="F:\image-17-10-24-10-24-6.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3776439"/>
            <a:ext cx="1904204" cy="2900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094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552728"/>
          </a:xfrm>
        </p:spPr>
        <p:txBody>
          <a:bodyPr>
            <a:noAutofit/>
          </a:bodyPr>
          <a:lstStyle/>
          <a:p>
            <a:r>
              <a:rPr lang="ru-RU" sz="2400" b="1" dirty="0">
                <a:latin typeface="Times New Roman" pitchFamily="18" charset="0"/>
                <a:cs typeface="Times New Roman" pitchFamily="18" charset="0"/>
              </a:rPr>
              <a:t>Подготовительный:</a:t>
            </a:r>
          </a:p>
          <a:p>
            <a:pPr marL="0" lvl="0" indent="0">
              <a:buNone/>
            </a:pPr>
            <a:r>
              <a:rPr lang="ru-RU" sz="2400" dirty="0">
                <a:latin typeface="Times New Roman" pitchFamily="18" charset="0"/>
                <a:cs typeface="Times New Roman" pitchFamily="18" charset="0"/>
              </a:rPr>
              <a:t>Изучение методической литературы</a:t>
            </a:r>
          </a:p>
          <a:p>
            <a:pPr marL="0" lvl="0" indent="0">
              <a:buNone/>
            </a:pPr>
            <a:r>
              <a:rPr lang="ru-RU" sz="2400" dirty="0">
                <a:latin typeface="Times New Roman" pitchFamily="18" charset="0"/>
                <a:cs typeface="Times New Roman" pitchFamily="18" charset="0"/>
              </a:rPr>
              <a:t>Составление перспективного плана</a:t>
            </a:r>
          </a:p>
          <a:p>
            <a:pPr marL="0" lvl="0" indent="0">
              <a:buNone/>
            </a:pPr>
            <a:r>
              <a:rPr lang="ru-RU" sz="2400" dirty="0">
                <a:latin typeface="Times New Roman" pitchFamily="18" charset="0"/>
                <a:cs typeface="Times New Roman" pitchFamily="18" charset="0"/>
              </a:rPr>
              <a:t>Разработка конспектов занятий</a:t>
            </a:r>
          </a:p>
          <a:p>
            <a:pPr marL="0" lvl="0" indent="0">
              <a:buNone/>
            </a:pPr>
            <a:r>
              <a:rPr lang="ru-RU" sz="2400" dirty="0">
                <a:latin typeface="Times New Roman" pitchFamily="18" charset="0"/>
                <a:cs typeface="Times New Roman" pitchFamily="18" charset="0"/>
              </a:rPr>
              <a:t>Создание развивающей среды</a:t>
            </a:r>
          </a:p>
          <a:p>
            <a:pPr marL="0" lvl="0" indent="0">
              <a:buNone/>
            </a:pPr>
            <a:r>
              <a:rPr lang="ru-RU" sz="2400" dirty="0">
                <a:latin typeface="Times New Roman" pitchFamily="18" charset="0"/>
                <a:cs typeface="Times New Roman" pitchFamily="18" charset="0"/>
              </a:rPr>
              <a:t>Подбор игр и </a:t>
            </a:r>
            <a:r>
              <a:rPr lang="ru-RU" sz="2400" dirty="0" smtClean="0">
                <a:latin typeface="Times New Roman" pitchFamily="18" charset="0"/>
                <a:cs typeface="Times New Roman" pitchFamily="18" charset="0"/>
              </a:rPr>
              <a:t>оборудования</a:t>
            </a:r>
            <a:endParaRPr lang="ru-RU" sz="2400" dirty="0">
              <a:latin typeface="Times New Roman" pitchFamily="18" charset="0"/>
              <a:cs typeface="Times New Roman" pitchFamily="18" charset="0"/>
            </a:endParaRPr>
          </a:p>
          <a:p>
            <a:r>
              <a:rPr lang="ru-RU" sz="2400" b="1" dirty="0">
                <a:latin typeface="Times New Roman" pitchFamily="18" charset="0"/>
                <a:cs typeface="Times New Roman" pitchFamily="18" charset="0"/>
              </a:rPr>
              <a:t>Практический:</a:t>
            </a:r>
          </a:p>
          <a:p>
            <a:r>
              <a:rPr lang="ru-RU" sz="2400" b="1" dirty="0">
                <a:latin typeface="Times New Roman" pitchFamily="18" charset="0"/>
                <a:cs typeface="Times New Roman" pitchFamily="18" charset="0"/>
              </a:rPr>
              <a:t>Работа с родителями:</a:t>
            </a:r>
          </a:p>
          <a:p>
            <a:pPr marL="0" indent="0">
              <a:buNone/>
            </a:pPr>
            <a:r>
              <a:rPr lang="ru-RU" sz="2400" dirty="0">
                <a:latin typeface="Times New Roman" pitchFamily="18" charset="0"/>
                <a:cs typeface="Times New Roman" pitchFamily="18" charset="0"/>
              </a:rPr>
              <a:t>Консультации для родителей: “Будьте осторожны на дороге”, «Правила дорожного движения», “Для чего нужны дорожные знаки», «Рекомендации для родителей по ПДД», «Как выработать навык безопасного поведения на улице», «Безопасность детей на городских улицах», «Легко ли научить ребенка правильно вести себя на дорогах</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7170" name="Picture 2" descr="F:\image-17-10-24-10-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548680"/>
            <a:ext cx="2381016" cy="223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426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5937523"/>
          </a:xfrm>
        </p:spPr>
        <p:txBody>
          <a:bodyPr>
            <a:normAutofit fontScale="70000" lnSpcReduction="20000"/>
          </a:bodyPr>
          <a:lstStyle/>
          <a:p>
            <a:r>
              <a:rPr lang="ru-RU" b="1" dirty="0" smtClean="0">
                <a:latin typeface="Times New Roman" pitchFamily="18" charset="0"/>
                <a:cs typeface="Times New Roman" pitchFamily="18" charset="0"/>
              </a:rPr>
              <a:t>Работа воспитателя с детьми:</a:t>
            </a:r>
          </a:p>
          <a:p>
            <a:pPr marL="0" lvl="0" indent="0">
              <a:buNone/>
            </a:pPr>
            <a:r>
              <a:rPr lang="ru-RU" dirty="0" smtClean="0">
                <a:latin typeface="Times New Roman" pitchFamily="18" charset="0"/>
                <a:cs typeface="Times New Roman" pitchFamily="18" charset="0"/>
              </a:rPr>
              <a:t>Просмотр иллюстраций, картинок по теме.</a:t>
            </a:r>
          </a:p>
          <a:p>
            <a:pPr marL="0" lvl="0" indent="0">
              <a:buNone/>
            </a:pPr>
            <a:r>
              <a:rPr lang="ru-RU" dirty="0" smtClean="0">
                <a:latin typeface="Times New Roman" pitchFamily="18" charset="0"/>
                <a:cs typeface="Times New Roman" pitchFamily="18" charset="0"/>
              </a:rPr>
              <a:t>Беседы с детьми: «Правила дорожного движения», “Для чего нужны дорожные знаки», “Будьте осторожны на дороге”.</a:t>
            </a:r>
          </a:p>
          <a:p>
            <a:pPr marL="0" lvl="0" indent="0">
              <a:buNone/>
            </a:pPr>
            <a:r>
              <a:rPr lang="ru-RU" dirty="0" smtClean="0">
                <a:latin typeface="Times New Roman" pitchFamily="18" charset="0"/>
                <a:cs typeface="Times New Roman" pitchFamily="18" charset="0"/>
              </a:rPr>
              <a:t>Дидактические игры: «Разложи правильно дорожные знаки», “Собери светофор”, «Говорящие знаки», «Угадай, какой знак», «Дорожное лото».</a:t>
            </a:r>
          </a:p>
          <a:p>
            <a:pPr marL="0" indent="0">
              <a:buNone/>
            </a:pPr>
            <a:r>
              <a:rPr lang="ru-RU" dirty="0" smtClean="0">
                <a:latin typeface="Times New Roman" pitchFamily="18" charset="0"/>
                <a:cs typeface="Times New Roman" pitchFamily="18" charset="0"/>
              </a:rPr>
              <a:t>Чтение художественной литературы: «Автомобиль», «Дорожная сказка», «Подарок от зебры», «Трамвай и его семья», «Дядя Степа».</a:t>
            </a:r>
          </a:p>
          <a:p>
            <a:pPr marL="0" lvl="0" indent="0">
              <a:buNone/>
            </a:pPr>
            <a:r>
              <a:rPr lang="ru-RU" dirty="0" smtClean="0">
                <a:latin typeface="Times New Roman" pitchFamily="18" charset="0"/>
                <a:cs typeface="Times New Roman" pitchFamily="18" charset="0"/>
              </a:rPr>
              <a:t>Продуктивные виды деятельности: рисование, лепка, аппликация по ПДД.</a:t>
            </a:r>
          </a:p>
          <a:p>
            <a:pPr marL="0" lvl="0" indent="0">
              <a:buNone/>
            </a:pPr>
            <a:r>
              <a:rPr lang="ru-RU" dirty="0" smtClean="0">
                <a:latin typeface="Times New Roman" pitchFamily="18" charset="0"/>
                <a:cs typeface="Times New Roman" pitchFamily="18" charset="0"/>
              </a:rPr>
              <a:t>Создание выставки рисунков и работ детей.</a:t>
            </a:r>
          </a:p>
          <a:p>
            <a:r>
              <a:rPr lang="ru-RU" b="1" dirty="0" smtClean="0">
                <a:latin typeface="Times New Roman" pitchFamily="18" charset="0"/>
                <a:cs typeface="Times New Roman" pitchFamily="18" charset="0"/>
              </a:rPr>
              <a:t>Заключительный: </a:t>
            </a:r>
          </a:p>
          <a:p>
            <a:pPr marL="0" indent="0">
              <a:buNone/>
            </a:pPr>
            <a:r>
              <a:rPr lang="ru-RU" dirty="0" smtClean="0">
                <a:latin typeface="Times New Roman" pitchFamily="18" charset="0"/>
                <a:cs typeface="Times New Roman" pitchFamily="18" charset="0"/>
              </a:rPr>
              <a:t>Выставка рисунков и работ детей по теме проекта.</a:t>
            </a:r>
          </a:p>
          <a:p>
            <a:pPr marL="0" indent="0">
              <a:buNone/>
            </a:pPr>
            <a:r>
              <a:rPr lang="ru-RU" dirty="0" smtClean="0">
                <a:latin typeface="Times New Roman" pitchFamily="18" charset="0"/>
                <a:cs typeface="Times New Roman" pitchFamily="18" charset="0"/>
              </a:rPr>
              <a:t>Создание атрибутов и костюмов для сюжетно – ролевых игр.</a:t>
            </a:r>
          </a:p>
          <a:p>
            <a:pPr marL="0" indent="0">
              <a:buNone/>
            </a:pPr>
            <a:r>
              <a:rPr lang="ru-RU" dirty="0" smtClean="0">
                <a:latin typeface="Times New Roman" pitchFamily="18" charset="0"/>
                <a:cs typeface="Times New Roman" pitchFamily="18" charset="0"/>
              </a:rPr>
              <a:t>Презентация  проекта.</a:t>
            </a:r>
          </a:p>
          <a:p>
            <a:endParaRPr lang="ru-RU" dirty="0" smtClean="0"/>
          </a:p>
          <a:p>
            <a:endParaRPr lang="ru-RU" dirty="0"/>
          </a:p>
        </p:txBody>
      </p:sp>
      <p:pic>
        <p:nvPicPr>
          <p:cNvPr id="12290" name="Picture 2" descr="F:\image-17-10-24-10-24-1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5229200"/>
            <a:ext cx="2158315" cy="143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518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mage-17-10-24-10-24-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75013"/>
            <a:ext cx="4032448" cy="52830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image-17-10-24-10-24-8.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260648"/>
            <a:ext cx="3744416" cy="499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508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mage-17-10-24-10-24-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39"/>
            <a:ext cx="4464496" cy="59526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image-17-10-24-10-24-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52736"/>
            <a:ext cx="4277978" cy="570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441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280</Words>
  <Application>Microsoft Office PowerPoint</Application>
  <PresentationFormat>Экран (4:3)</PresentationFormat>
  <Paragraphs>63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  ДЕПАРТАМЕНТ ОБРАЗОВАНИЯ ГОРОДА МОСКВЫ  ЮГО-ВОСТОЧНОЕ  ОКРУЖНОЕ  УПРАВЛЕНИЕ  ОБРАЗОВАНИЯ  Государственное бюджетное образовательное учреждение города Москвы Школа № 2121 “Образовательный комплекс  имени Маршала Советского Союза С.К. Куркоткина”  Дошкольный корпус №1 “Планета детства”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ДЕПАРТАМЕНТ ОБРАЗОВАНИЯ ГОРОДА МОСКВЫ   ЮГО-ВОСТОЧНОЕ  ОКРУЖНОЕ  УПРАВЛЕНИЕ  ОБРАЗОВАНИЯ   Государственное бюджетное образовательное учреждение города Москвы Школа № 2121 “Образовательный комплекс  имени Маршала Советского Союза С.К. Куркоткина”   Дошкольный корпус №1 “Планета детства”</dc:title>
  <dc:creator>Гость</dc:creator>
  <cp:lastModifiedBy>Гость</cp:lastModifiedBy>
  <cp:revision>5</cp:revision>
  <dcterms:created xsi:type="dcterms:W3CDTF">2024-10-14T08:35:20Z</dcterms:created>
  <dcterms:modified xsi:type="dcterms:W3CDTF">2024-10-17T08:08:25Z</dcterms:modified>
</cp:coreProperties>
</file>