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312" r:id="rId3"/>
    <p:sldId id="321" r:id="rId4"/>
    <p:sldId id="322" r:id="rId5"/>
    <p:sldId id="323" r:id="rId6"/>
    <p:sldId id="324" r:id="rId7"/>
    <p:sldId id="325" r:id="rId8"/>
    <p:sldId id="326" r:id="rId9"/>
    <p:sldId id="328" r:id="rId10"/>
    <p:sldId id="329" r:id="rId11"/>
    <p:sldId id="330" r:id="rId12"/>
    <p:sldId id="331" r:id="rId13"/>
    <p:sldId id="333" r:id="rId14"/>
    <p:sldId id="335" r:id="rId15"/>
    <p:sldId id="289" r:id="rId16"/>
    <p:sldId id="315" r:id="rId17"/>
    <p:sldId id="257" r:id="rId18"/>
    <p:sldId id="258" r:id="rId19"/>
    <p:sldId id="259" r:id="rId20"/>
    <p:sldId id="260" r:id="rId21"/>
    <p:sldId id="261" r:id="rId22"/>
    <p:sldId id="264" r:id="rId23"/>
    <p:sldId id="265" r:id="rId24"/>
    <p:sldId id="266" r:id="rId25"/>
    <p:sldId id="267" r:id="rId26"/>
    <p:sldId id="270" r:id="rId27"/>
    <p:sldId id="271" r:id="rId28"/>
    <p:sldId id="272" r:id="rId29"/>
    <p:sldId id="273" r:id="rId30"/>
    <p:sldId id="276" r:id="rId31"/>
    <p:sldId id="277" r:id="rId32"/>
    <p:sldId id="278" r:id="rId33"/>
    <p:sldId id="279" r:id="rId34"/>
    <p:sldId id="336" r:id="rId35"/>
    <p:sldId id="337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CCCCFF"/>
    <a:srgbClr val="6633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33" autoAdjust="0"/>
    <p:restoredTop sz="94709" autoAdjust="0"/>
  </p:normalViewPr>
  <p:slideViewPr>
    <p:cSldViewPr>
      <p:cViewPr varScale="1">
        <p:scale>
          <a:sx n="83" d="100"/>
          <a:sy n="83" d="100"/>
        </p:scale>
        <p:origin x="130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00B28-7856-4655-9929-70ED342CC3E3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92F85-D17E-44FC-B289-41CCE78566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p:transition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ll/>
  </p:transition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28.xml"/><Relationship Id="rId18" Type="http://schemas.openxmlformats.org/officeDocument/2006/relationships/slide" Target="slide33.xml"/><Relationship Id="rId3" Type="http://schemas.openxmlformats.org/officeDocument/2006/relationships/slide" Target="slide18.xml"/><Relationship Id="rId7" Type="http://schemas.openxmlformats.org/officeDocument/2006/relationships/slide" Target="slide22.xml"/><Relationship Id="rId12" Type="http://schemas.openxmlformats.org/officeDocument/2006/relationships/slide" Target="slide27.xml"/><Relationship Id="rId17" Type="http://schemas.openxmlformats.org/officeDocument/2006/relationships/slide" Target="slide32.xml"/><Relationship Id="rId2" Type="http://schemas.openxmlformats.org/officeDocument/2006/relationships/image" Target="../media/image23.jpeg"/><Relationship Id="rId16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slide" Target="slide26.xml"/><Relationship Id="rId5" Type="http://schemas.openxmlformats.org/officeDocument/2006/relationships/slide" Target="slide20.xml"/><Relationship Id="rId15" Type="http://schemas.openxmlformats.org/officeDocument/2006/relationships/slide" Target="slide30.xml"/><Relationship Id="rId10" Type="http://schemas.openxmlformats.org/officeDocument/2006/relationships/slide" Target="slide25.xml"/><Relationship Id="rId4" Type="http://schemas.openxmlformats.org/officeDocument/2006/relationships/slide" Target="slide19.xml"/><Relationship Id="rId9" Type="http://schemas.openxmlformats.org/officeDocument/2006/relationships/slide" Target="slide24.xml"/><Relationship Id="rId14" Type="http://schemas.openxmlformats.org/officeDocument/2006/relationships/slide" Target="slide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Прямоугольник 6"/>
          <p:cNvSpPr/>
          <p:nvPr/>
        </p:nvSpPr>
        <p:spPr>
          <a:xfrm>
            <a:off x="0" y="0"/>
            <a:ext cx="9144000" cy="56968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1800" y="319610"/>
            <a:ext cx="6143668" cy="38743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rgbClr val="002060"/>
                </a:solidFill>
              </a:rPr>
              <a:t>ВИКТОРИНА </a:t>
            </a:r>
            <a:r>
              <a:rPr lang="en-US" dirty="0"/>
              <a:t/>
            </a:r>
            <a:br>
              <a:rPr lang="en-US" dirty="0"/>
            </a:b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«Правила дорожного движения надо знать </a:t>
            </a:r>
            <a:r>
              <a:rPr lang="ru-RU" i="1" dirty="0" smtClean="0">
                <a:solidFill>
                  <a:srgbClr val="FF0000"/>
                </a:solidFill>
              </a:rPr>
              <a:t>всем без исключения»</a:t>
            </a:r>
            <a:r>
              <a:rPr lang="ru-RU" i="1" dirty="0">
                <a:solidFill>
                  <a:srgbClr val="FF0000"/>
                </a:solidFill>
              </a:rPr>
              <a:t/>
            </a:r>
            <a:br>
              <a:rPr lang="ru-RU" i="1" dirty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851920" y="2948609"/>
            <a:ext cx="5292080" cy="262899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lang="ru-RU" sz="2400" b="1" dirty="0">
              <a:solidFill>
                <a:srgbClr val="00206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lang="ru-RU" sz="2400" b="1" dirty="0">
              <a:solidFill>
                <a:srgbClr val="00206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lang="ru-RU" sz="2400" b="1" dirty="0">
              <a:solidFill>
                <a:srgbClr val="00206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lang="ru-RU" sz="2400" b="1" dirty="0">
              <a:solidFill>
                <a:srgbClr val="00206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lang="ru-RU" sz="2400" b="1" dirty="0">
                <a:solidFill>
                  <a:srgbClr val="002060"/>
                </a:solidFill>
              </a:rPr>
              <a:t>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6632"/>
            <a:ext cx="2370131" cy="1776211"/>
          </a:xfrm>
          <a:prstGeom prst="rect">
            <a:avLst/>
          </a:prstGeom>
        </p:spPr>
      </p:pic>
    </p:spTree>
  </p:cSld>
  <p:clrMapOvr>
    <a:masterClrMapping/>
  </p:clrMapOvr>
  <p:transition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BA8CEB-4060-4284-9930-2FF616A999D5}"/>
              </a:ext>
            </a:extLst>
          </p:cNvPr>
          <p:cNvSpPr/>
          <p:nvPr/>
        </p:nvSpPr>
        <p:spPr>
          <a:xfrm>
            <a:off x="385430" y="1442860"/>
            <a:ext cx="6695854" cy="1598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ctr">
              <a:lnSpc>
                <a:spcPct val="105000"/>
              </a:lnSpc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Кто летит вперёд так скоро, </a:t>
            </a:r>
          </a:p>
          <a:p>
            <a:pPr indent="171450" algn="ctr">
              <a:lnSpc>
                <a:spcPct val="105000"/>
              </a:lnSpc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не видит светофора?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E2B83D4-C6BD-424C-B082-EBFEAEBBB8A3}"/>
              </a:ext>
            </a:extLst>
          </p:cNvPr>
          <p:cNvSpPr txBox="1">
            <a:spLocks/>
          </p:cNvSpPr>
          <p:nvPr/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«Это я, это я, это все мои друзья»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296223"/>
            <a:ext cx="4813540" cy="356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25907"/>
      </p:ext>
    </p:extLst>
  </p:cSld>
  <p:clrMapOvr>
    <a:masterClrMapping/>
  </p:clrMapOvr>
  <p:transition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FBEADF-168B-4081-AE7B-FE1F8B01382E}"/>
              </a:ext>
            </a:extLst>
          </p:cNvPr>
          <p:cNvSpPr/>
          <p:nvPr/>
        </p:nvSpPr>
        <p:spPr>
          <a:xfrm>
            <a:off x="905889" y="1556792"/>
            <a:ext cx="5940942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ctr">
              <a:lnSpc>
                <a:spcPct val="105000"/>
              </a:lnSpc>
            </a:pPr>
            <a:r>
              <a:rPr lang="ru-RU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Красный свет – хода нет!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171450" algn="ctr">
              <a:lnSpc>
                <a:spcPct val="105000"/>
              </a:lnSpc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Знает кто-то или нет? 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EB89167-3AAD-4EB5-B0FE-2E2513309918}"/>
              </a:ext>
            </a:extLst>
          </p:cNvPr>
          <p:cNvSpPr txBox="1">
            <a:spLocks/>
          </p:cNvSpPr>
          <p:nvPr/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>
                <a:solidFill>
                  <a:srgbClr val="C00000"/>
                </a:solidFill>
                <a:latin typeface="Georgia" pitchFamily="18" charset="0"/>
              </a:rPr>
              <a:t>«Это я, это я, это все мои друзья»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356992"/>
            <a:ext cx="6538317" cy="32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71671"/>
      </p:ext>
    </p:extLst>
  </p:cSld>
  <p:clrMapOvr>
    <a:masterClrMapping/>
  </p:clrMapOvr>
  <p:transition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9998C1-1828-4AA4-B4B4-8CA2BEF045CE}"/>
              </a:ext>
            </a:extLst>
          </p:cNvPr>
          <p:cNvSpPr/>
          <p:nvPr/>
        </p:nvSpPr>
        <p:spPr>
          <a:xfrm>
            <a:off x="827584" y="1700808"/>
            <a:ext cx="60153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ctr">
              <a:lnSpc>
                <a:spcPct val="105000"/>
              </a:lnSpc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Путь домой всегда прекрасен! И конечно, безопасен! Вы бежите по дороге для машин, стирая ноги? 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C533C5D-D4CE-47CB-AAD4-4E4772770220}"/>
              </a:ext>
            </a:extLst>
          </p:cNvPr>
          <p:cNvSpPr txBox="1">
            <a:spLocks/>
          </p:cNvSpPr>
          <p:nvPr/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«Это </a:t>
            </a: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 не я</a:t>
            </a:r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, это </a:t>
            </a: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 не я</a:t>
            </a:r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, это </a:t>
            </a: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не </a:t>
            </a:r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мои друзья»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4653136"/>
            <a:ext cx="2780928" cy="208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83673"/>
      </p:ext>
    </p:extLst>
  </p:cSld>
  <p:clrMapOvr>
    <a:masterClrMapping/>
  </p:clrMapOvr>
  <p:transition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601670" y="2024844"/>
            <a:ext cx="6115050" cy="3371850"/>
          </a:xfrm>
        </p:spPr>
        <p:txBody>
          <a:bodyPr/>
          <a:lstStyle/>
          <a:p>
            <a:pPr>
              <a:buNone/>
            </a:pPr>
            <a:r>
              <a:rPr lang="ru-RU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Кто на скользкую дорогу </a:t>
            </a:r>
          </a:p>
          <a:p>
            <a:pPr>
              <a:buNone/>
            </a:pPr>
            <a:r>
              <a:rPr lang="ru-RU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Выбегает в непогоду?</a:t>
            </a:r>
          </a:p>
          <a:p>
            <a:pPr>
              <a:buNone/>
            </a:pPr>
            <a:endParaRPr lang="ru-RU" sz="24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solidFill>
                <a:srgbClr val="003300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C891CFB-984F-4BCD-9685-9C1339EAA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«</a:t>
            </a: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Это не  </a:t>
            </a:r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я, это </a:t>
            </a: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не я</a:t>
            </a:r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, это </a:t>
            </a: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не </a:t>
            </a:r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мои друзья»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356992"/>
            <a:ext cx="590465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50281"/>
      </p:ext>
    </p:extLst>
  </p:cSld>
  <p:clrMapOvr>
    <a:masterClrMapping/>
  </p:clrMapOvr>
  <p:transition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D482CA-D653-47E3-AA95-9297382C425D}"/>
              </a:ext>
            </a:extLst>
          </p:cNvPr>
          <p:cNvSpPr/>
          <p:nvPr/>
        </p:nvSpPr>
        <p:spPr>
          <a:xfrm>
            <a:off x="12175" y="1700808"/>
            <a:ext cx="683673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05000"/>
              </a:lnSpc>
              <a:buFontTx/>
              <a:buChar char="-"/>
            </a:pP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проезжей части, дети,</a:t>
            </a:r>
          </a:p>
          <a:p>
            <a:pPr algn="ctr">
              <a:lnSpc>
                <a:spcPct val="105000"/>
              </a:lnSpc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играет в игры эти?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14EC162-CB59-4F83-9E4B-947308AF3BEA}"/>
              </a:ext>
            </a:extLst>
          </p:cNvPr>
          <p:cNvSpPr txBox="1">
            <a:spLocks/>
          </p:cNvSpPr>
          <p:nvPr/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«Это </a:t>
            </a: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не я</a:t>
            </a:r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, </a:t>
            </a: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это не  </a:t>
            </a:r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я, это </a:t>
            </a: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не </a:t>
            </a:r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мои друзья»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924944"/>
            <a:ext cx="5076056" cy="38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72143"/>
      </p:ext>
    </p:extLst>
  </p:cSld>
  <p:clrMapOvr>
    <a:masterClrMapping/>
  </p:clrMapOvr>
  <p:transition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537" y="116632"/>
            <a:ext cx="8514528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«Это я, это я, это все мои друзья»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74101" y="1757891"/>
            <a:ext cx="8153400" cy="4495800"/>
          </a:xfrm>
        </p:spPr>
        <p:txBody>
          <a:bodyPr/>
          <a:lstStyle/>
          <a:p>
            <a:pPr>
              <a:buNone/>
            </a:pPr>
            <a:endParaRPr lang="ru-RU" sz="32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Кто из вас в вагоне тесном</a:t>
            </a:r>
          </a:p>
          <a:p>
            <a:pPr eaLnBrk="0" hangingPunct="0">
              <a:buNone/>
            </a:pPr>
            <a:r>
              <a:rPr lang="ru-RU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Уступает старшим </a:t>
            </a:r>
            <a:r>
              <a:rPr lang="ru-RU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место?</a:t>
            </a:r>
            <a:endParaRPr lang="ru-RU" sz="3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0" hangingPunct="0">
              <a:buNone/>
            </a:pPr>
            <a:endParaRPr lang="ru-RU" sz="32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None/>
            </a:pPr>
            <a:endParaRPr lang="ru-RU" sz="32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3645024"/>
            <a:ext cx="3882008" cy="2911506"/>
          </a:xfrm>
          <a:prstGeom prst="rect">
            <a:avLst/>
          </a:prstGeom>
        </p:spPr>
      </p:pic>
    </p:spTree>
  </p:cSld>
  <p:clrMapOvr>
    <a:masterClrMapping/>
  </p:clrMapOvr>
  <p:transition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28600"/>
            <a:ext cx="8712968" cy="9906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Конкурс «Кроссворды»</a:t>
            </a:r>
            <a:endParaRPr lang="ru-RU" dirty="0"/>
          </a:p>
        </p:txBody>
      </p:sp>
      <p:sp>
        <p:nvSpPr>
          <p:cNvPr id="21" name="Содержимое 2"/>
          <p:cNvSpPr txBox="1">
            <a:spLocks/>
          </p:cNvSpPr>
          <p:nvPr/>
        </p:nvSpPr>
        <p:spPr>
          <a:xfrm>
            <a:off x="252608" y="1600200"/>
            <a:ext cx="8153400" cy="4495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ru-RU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Содержимое 2"/>
          <p:cNvSpPr txBox="1">
            <a:spLocks/>
          </p:cNvSpPr>
          <p:nvPr/>
        </p:nvSpPr>
        <p:spPr>
          <a:xfrm>
            <a:off x="756664" y="1600200"/>
            <a:ext cx="8153400" cy="4495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ru-RU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Содержимое 2"/>
          <p:cNvSpPr txBox="1">
            <a:spLocks/>
          </p:cNvSpPr>
          <p:nvPr/>
        </p:nvSpPr>
        <p:spPr>
          <a:xfrm>
            <a:off x="3788191" y="2888940"/>
            <a:ext cx="8153400" cy="4495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ru-RU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C86B99-466A-41DA-A726-E3AACA7D0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3" y="1700808"/>
            <a:ext cx="9180513" cy="5164038"/>
          </a:xfrm>
          <a:prstGeom prst="rect">
            <a:avLst/>
          </a:prstGeom>
        </p:spPr>
      </p:pic>
    </p:spTree>
  </p:cSld>
  <p:clrMapOvr>
    <a:masterClrMapping/>
  </p:clrMapOvr>
  <p:transition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214290"/>
            <a:ext cx="5857916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Интерактивная игра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i="1" dirty="0">
                <a:solidFill>
                  <a:srgbClr val="FF0000"/>
                </a:solidFill>
              </a:rPr>
              <a:t>«Знатоки дорожного движения»</a:t>
            </a:r>
          </a:p>
        </p:txBody>
      </p:sp>
      <p:pic>
        <p:nvPicPr>
          <p:cNvPr id="2050" name="Picture 2" descr="Untitled-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28596" y="1928802"/>
            <a:ext cx="2000264" cy="571504"/>
          </a:xfrm>
          <a:prstGeom prst="rect">
            <a:avLst/>
          </a:prstGeom>
          <a:solidFill>
            <a:srgbClr val="6633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ТРАНСПОРТ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2643182"/>
            <a:ext cx="2000264" cy="571504"/>
          </a:xfrm>
          <a:prstGeom prst="rect">
            <a:avLst/>
          </a:prstGeom>
          <a:solidFill>
            <a:srgbClr val="6633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ВЕЛОСИПЕД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3357562"/>
            <a:ext cx="2000264" cy="571504"/>
          </a:xfrm>
          <a:prstGeom prst="rect">
            <a:avLst/>
          </a:prstGeom>
          <a:solidFill>
            <a:srgbClr val="6633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РЕБУСЫ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4071942"/>
            <a:ext cx="2000264" cy="571504"/>
          </a:xfrm>
          <a:prstGeom prst="rect">
            <a:avLst/>
          </a:prstGeom>
          <a:solidFill>
            <a:srgbClr val="6633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ЗНАКИ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5929330"/>
            <a:ext cx="571472" cy="285752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71472" y="5929330"/>
            <a:ext cx="8572528" cy="285752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28596" y="2571744"/>
            <a:ext cx="8001056" cy="1588"/>
          </a:xfrm>
          <a:prstGeom prst="line">
            <a:avLst/>
          </a:prstGeom>
          <a:ln w="44450" cmpd="tri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28596" y="1785926"/>
            <a:ext cx="8001056" cy="1588"/>
          </a:xfrm>
          <a:prstGeom prst="line">
            <a:avLst/>
          </a:prstGeom>
          <a:ln w="44450" cmpd="tri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28596" y="3286124"/>
            <a:ext cx="8001056" cy="1588"/>
          </a:xfrm>
          <a:prstGeom prst="line">
            <a:avLst/>
          </a:prstGeom>
          <a:ln w="44450" cmpd="tri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28596" y="4000504"/>
            <a:ext cx="8001056" cy="1588"/>
          </a:xfrm>
          <a:prstGeom prst="line">
            <a:avLst/>
          </a:prstGeom>
          <a:ln w="44450" cmpd="tri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28596" y="4714884"/>
            <a:ext cx="8001056" cy="1588"/>
          </a:xfrm>
          <a:prstGeom prst="line">
            <a:avLst/>
          </a:prstGeom>
          <a:ln w="44450" cmpd="tri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рямоугольник с двумя скругленными противолежащими углами 71"/>
          <p:cNvSpPr/>
          <p:nvPr/>
        </p:nvSpPr>
        <p:spPr>
          <a:xfrm>
            <a:off x="2714612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73" name="Прямоугольник с двумя скругленными противолежащими углами 72"/>
          <p:cNvSpPr/>
          <p:nvPr/>
        </p:nvSpPr>
        <p:spPr>
          <a:xfrm>
            <a:off x="3714744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74" name="Прямоугольник с двумя скругленными противолежащими углами 73"/>
          <p:cNvSpPr/>
          <p:nvPr/>
        </p:nvSpPr>
        <p:spPr>
          <a:xfrm>
            <a:off x="4714876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75" name="Прямоугольник с двумя скругленными противолежащими углами 74"/>
          <p:cNvSpPr/>
          <p:nvPr/>
        </p:nvSpPr>
        <p:spPr>
          <a:xfrm>
            <a:off x="5715008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78" name="Прямоугольник с двумя скругленными противолежащими углами 77"/>
          <p:cNvSpPr/>
          <p:nvPr/>
        </p:nvSpPr>
        <p:spPr>
          <a:xfrm>
            <a:off x="2714612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79" name="Прямоугольник с двумя скругленными противолежащими углами 78"/>
          <p:cNvSpPr/>
          <p:nvPr/>
        </p:nvSpPr>
        <p:spPr>
          <a:xfrm>
            <a:off x="3714744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0" name="Прямоугольник с двумя скругленными противолежащими углами 79"/>
          <p:cNvSpPr/>
          <p:nvPr/>
        </p:nvSpPr>
        <p:spPr>
          <a:xfrm>
            <a:off x="4714876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1" name="Прямоугольник с двумя скругленными противолежащими углами 80"/>
          <p:cNvSpPr/>
          <p:nvPr/>
        </p:nvSpPr>
        <p:spPr>
          <a:xfrm>
            <a:off x="5715008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4" name="Прямоугольник с двумя скругленными противолежащими углами 83"/>
          <p:cNvSpPr/>
          <p:nvPr/>
        </p:nvSpPr>
        <p:spPr>
          <a:xfrm>
            <a:off x="2714612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5" name="Прямоугольник с двумя скругленными противолежащими углами 84"/>
          <p:cNvSpPr/>
          <p:nvPr/>
        </p:nvSpPr>
        <p:spPr>
          <a:xfrm>
            <a:off x="3714744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6" name="Прямоугольник с двумя скругленными противолежащими углами 85"/>
          <p:cNvSpPr/>
          <p:nvPr/>
        </p:nvSpPr>
        <p:spPr>
          <a:xfrm>
            <a:off x="4714876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7" name="Прямоугольник с двумя скругленными противолежащими углами 86"/>
          <p:cNvSpPr/>
          <p:nvPr/>
        </p:nvSpPr>
        <p:spPr>
          <a:xfrm>
            <a:off x="5715008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90" name="Прямоугольник с двумя скругленными противолежащими углами 89"/>
          <p:cNvSpPr/>
          <p:nvPr/>
        </p:nvSpPr>
        <p:spPr>
          <a:xfrm>
            <a:off x="2714612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91" name="Прямоугольник с двумя скругленными противолежащими углами 90"/>
          <p:cNvSpPr/>
          <p:nvPr/>
        </p:nvSpPr>
        <p:spPr>
          <a:xfrm>
            <a:off x="3714744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92" name="Прямоугольник с двумя скругленными противолежащими углами 91"/>
          <p:cNvSpPr/>
          <p:nvPr/>
        </p:nvSpPr>
        <p:spPr>
          <a:xfrm>
            <a:off x="4714876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93" name="Прямоугольник с двумя скругленными противолежащими углами 92"/>
          <p:cNvSpPr/>
          <p:nvPr/>
        </p:nvSpPr>
        <p:spPr>
          <a:xfrm>
            <a:off x="5715008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97" name="Прямоугольник с двумя скругленными противолежащими углами 96">
            <a:hlinkClick r:id="rId3" action="ppaction://hlinksldjump"/>
          </p:cNvPr>
          <p:cNvSpPr/>
          <p:nvPr/>
        </p:nvSpPr>
        <p:spPr>
          <a:xfrm>
            <a:off x="2714612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1</a:t>
            </a:r>
          </a:p>
        </p:txBody>
      </p:sp>
      <p:sp>
        <p:nvSpPr>
          <p:cNvPr id="98" name="Прямоугольник с двумя скругленными противолежащими углами 97">
            <a:hlinkClick r:id="rId4" action="ppaction://hlinksldjump"/>
          </p:cNvPr>
          <p:cNvSpPr/>
          <p:nvPr/>
        </p:nvSpPr>
        <p:spPr>
          <a:xfrm>
            <a:off x="3714744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2</a:t>
            </a:r>
          </a:p>
        </p:txBody>
      </p:sp>
      <p:sp>
        <p:nvSpPr>
          <p:cNvPr id="99" name="Прямоугольник с двумя скругленными противолежащими углами 98">
            <a:hlinkClick r:id="rId5" action="ppaction://hlinksldjump"/>
          </p:cNvPr>
          <p:cNvSpPr/>
          <p:nvPr/>
        </p:nvSpPr>
        <p:spPr>
          <a:xfrm>
            <a:off x="4714876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3</a:t>
            </a:r>
          </a:p>
        </p:txBody>
      </p:sp>
      <p:sp>
        <p:nvSpPr>
          <p:cNvPr id="100" name="Прямоугольник с двумя скругленными противолежащими углами 99">
            <a:hlinkClick r:id="rId6" action="ppaction://hlinksldjump"/>
          </p:cNvPr>
          <p:cNvSpPr/>
          <p:nvPr/>
        </p:nvSpPr>
        <p:spPr>
          <a:xfrm>
            <a:off x="5715008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4</a:t>
            </a:r>
          </a:p>
        </p:txBody>
      </p:sp>
      <p:sp>
        <p:nvSpPr>
          <p:cNvPr id="103" name="Прямоугольник с двумя скругленными противолежащими углами 102">
            <a:hlinkClick r:id="rId7" action="ppaction://hlinksldjump"/>
          </p:cNvPr>
          <p:cNvSpPr/>
          <p:nvPr/>
        </p:nvSpPr>
        <p:spPr>
          <a:xfrm>
            <a:off x="2714612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1</a:t>
            </a:r>
          </a:p>
        </p:txBody>
      </p:sp>
      <p:sp>
        <p:nvSpPr>
          <p:cNvPr id="104" name="Прямоугольник с двумя скругленными противолежащими углами 103">
            <a:hlinkClick r:id="rId8" action="ppaction://hlinksldjump"/>
          </p:cNvPr>
          <p:cNvSpPr/>
          <p:nvPr/>
        </p:nvSpPr>
        <p:spPr>
          <a:xfrm>
            <a:off x="3714744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2</a:t>
            </a:r>
          </a:p>
        </p:txBody>
      </p:sp>
      <p:sp>
        <p:nvSpPr>
          <p:cNvPr id="105" name="Прямоугольник с двумя скругленными противолежащими углами 104">
            <a:hlinkClick r:id="rId9" action="ppaction://hlinksldjump"/>
          </p:cNvPr>
          <p:cNvSpPr/>
          <p:nvPr/>
        </p:nvSpPr>
        <p:spPr>
          <a:xfrm>
            <a:off x="4714876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3</a:t>
            </a:r>
          </a:p>
        </p:txBody>
      </p:sp>
      <p:sp>
        <p:nvSpPr>
          <p:cNvPr id="106" name="Прямоугольник с двумя скругленными противолежащими углами 105">
            <a:hlinkClick r:id="rId10" action="ppaction://hlinksldjump"/>
          </p:cNvPr>
          <p:cNvSpPr/>
          <p:nvPr/>
        </p:nvSpPr>
        <p:spPr>
          <a:xfrm>
            <a:off x="5715008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4</a:t>
            </a:r>
          </a:p>
        </p:txBody>
      </p:sp>
      <p:sp>
        <p:nvSpPr>
          <p:cNvPr id="109" name="Прямоугольник с двумя скругленными противолежащими углами 108">
            <a:hlinkClick r:id="rId11" action="ppaction://hlinksldjump"/>
          </p:cNvPr>
          <p:cNvSpPr/>
          <p:nvPr/>
        </p:nvSpPr>
        <p:spPr>
          <a:xfrm>
            <a:off x="2714612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1</a:t>
            </a:r>
          </a:p>
        </p:txBody>
      </p:sp>
      <p:sp>
        <p:nvSpPr>
          <p:cNvPr id="110" name="Прямоугольник с двумя скругленными противолежащими углами 109">
            <a:hlinkClick r:id="rId12" action="ppaction://hlinksldjump"/>
          </p:cNvPr>
          <p:cNvSpPr/>
          <p:nvPr/>
        </p:nvSpPr>
        <p:spPr>
          <a:xfrm>
            <a:off x="3714744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2</a:t>
            </a:r>
          </a:p>
        </p:txBody>
      </p:sp>
      <p:sp>
        <p:nvSpPr>
          <p:cNvPr id="111" name="Прямоугольник с двумя скругленными противолежащими углами 110">
            <a:hlinkClick r:id="rId13" action="ppaction://hlinksldjump"/>
          </p:cNvPr>
          <p:cNvSpPr/>
          <p:nvPr/>
        </p:nvSpPr>
        <p:spPr>
          <a:xfrm>
            <a:off x="4714876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3</a:t>
            </a:r>
          </a:p>
        </p:txBody>
      </p:sp>
      <p:sp>
        <p:nvSpPr>
          <p:cNvPr id="112" name="Прямоугольник с двумя скругленными противолежащими углами 111">
            <a:hlinkClick r:id="rId14" action="ppaction://hlinksldjump"/>
          </p:cNvPr>
          <p:cNvSpPr/>
          <p:nvPr/>
        </p:nvSpPr>
        <p:spPr>
          <a:xfrm>
            <a:off x="5715008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4</a:t>
            </a:r>
          </a:p>
        </p:txBody>
      </p:sp>
      <p:sp>
        <p:nvSpPr>
          <p:cNvPr id="115" name="Прямоугольник с двумя скругленными противолежащими углами 114">
            <a:hlinkClick r:id="rId15" action="ppaction://hlinksldjump"/>
          </p:cNvPr>
          <p:cNvSpPr/>
          <p:nvPr/>
        </p:nvSpPr>
        <p:spPr>
          <a:xfrm>
            <a:off x="2714612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1</a:t>
            </a:r>
          </a:p>
        </p:txBody>
      </p:sp>
      <p:sp>
        <p:nvSpPr>
          <p:cNvPr id="116" name="Прямоугольник с двумя скругленными противолежащими углами 115">
            <a:hlinkClick r:id="rId16" action="ppaction://hlinksldjump"/>
          </p:cNvPr>
          <p:cNvSpPr/>
          <p:nvPr/>
        </p:nvSpPr>
        <p:spPr>
          <a:xfrm>
            <a:off x="3714744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2</a:t>
            </a:r>
          </a:p>
        </p:txBody>
      </p:sp>
      <p:sp>
        <p:nvSpPr>
          <p:cNvPr id="117" name="Прямоугольник с двумя скругленными противолежащими углами 116">
            <a:hlinkClick r:id="rId17" action="ppaction://hlinksldjump"/>
          </p:cNvPr>
          <p:cNvSpPr/>
          <p:nvPr/>
        </p:nvSpPr>
        <p:spPr>
          <a:xfrm>
            <a:off x="4714876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3</a:t>
            </a:r>
          </a:p>
        </p:txBody>
      </p:sp>
      <p:sp>
        <p:nvSpPr>
          <p:cNvPr id="118" name="Прямоугольник с двумя скругленными противолежащими углами 117">
            <a:hlinkClick r:id="rId18" action="ppaction://hlinksldjump"/>
          </p:cNvPr>
          <p:cNvSpPr/>
          <p:nvPr/>
        </p:nvSpPr>
        <p:spPr>
          <a:xfrm>
            <a:off x="5715008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4</a:t>
            </a:r>
          </a:p>
        </p:txBody>
      </p:sp>
      <p:sp>
        <p:nvSpPr>
          <p:cNvPr id="127" name="Прямоугольник с двумя скругленными противолежащими углами 126">
            <a:hlinkClick r:id="" action="ppaction://noaction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Выход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00" grpId="0" animBg="1"/>
      <p:bldP spid="103" grpId="0" animBg="1"/>
      <p:bldP spid="104" grpId="0" animBg="1"/>
      <p:bldP spid="105" grpId="0" animBg="1"/>
      <p:bldP spid="106" grpId="0" animBg="1"/>
      <p:bldP spid="109" grpId="0" animBg="1"/>
      <p:bldP spid="110" grpId="0" animBg="1"/>
      <p:bldP spid="111" grpId="0" animBg="1"/>
      <p:bldP spid="112" grpId="0" animBg="1"/>
      <p:bldP spid="115" grpId="0" animBg="1"/>
      <p:bldP spid="116" grpId="0" animBg="1"/>
      <p:bldP spid="117" grpId="0" animBg="1"/>
      <p:bldP spid="1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785950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2800" i="1" dirty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solidFill>
                  <a:srgbClr val="000099"/>
                </a:solidFill>
              </a:rPr>
              <a:t>Самое распространённое средство механического транспорта. Во всём мире насчитывается более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solidFill>
                  <a:srgbClr val="000099"/>
                </a:solidFill>
              </a:rPr>
              <a:t>300 миллионов. Слово переводится с латинского – «самодвижущийся»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Ответ</a:t>
            </a:r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«Транспорт»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3200" b="1" dirty="0">
              <a:solidFill>
                <a:srgbClr val="C00000"/>
              </a:solidFill>
            </a:endParaRP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3200" b="1" dirty="0">
                <a:solidFill>
                  <a:srgbClr val="C00000"/>
                </a:solidFill>
              </a:rPr>
              <a:t>  Автомобиль</a:t>
            </a:r>
            <a:r>
              <a:rPr lang="ru-RU" sz="2800" dirty="0"/>
              <a:t> 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1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026" name="Picture 2" descr="C:\Documents and Settings\Admin\Рабочий стол\рисунки нов\ПДД\gallery_8824_1792_114259650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857883" y="4000504"/>
            <a:ext cx="2071703" cy="1714512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785950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3200" i="1" dirty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solidFill>
                  <a:srgbClr val="000099"/>
                </a:solidFill>
              </a:rPr>
              <a:t>Этот вид городского транспорта ведёт своё начало от КОНКИ – городской железной дороги, по линиям которой небольшие вагоны двигались при помощи лошадиной упряжки. В переводе с английского  - «тележка, путь»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Ответ</a:t>
            </a:r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«Транспорт»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800" b="1" dirty="0">
                <a:solidFill>
                  <a:srgbClr val="C00000"/>
                </a:solidFill>
              </a:rPr>
              <a:t> 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3200" b="1" dirty="0">
                <a:solidFill>
                  <a:srgbClr val="C00000"/>
                </a:solidFill>
              </a:rPr>
              <a:t>   Трамвай </a:t>
            </a:r>
            <a:r>
              <a:rPr lang="ru-RU" sz="2400" dirty="0"/>
              <a:t> </a:t>
            </a:r>
            <a:endParaRPr kumimoji="0" lang="ru-RU" sz="29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2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2051" name="Picture 3" descr="C:\Documents and Settings\Admin\Рабочий стол\рисунки нов\ПДД\112333m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72132" y="4000504"/>
            <a:ext cx="2286016" cy="1734077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«Детям знать положено правила дорожные!»</a:t>
            </a:r>
            <a:endParaRPr lang="ru-RU" dirty="0"/>
          </a:p>
        </p:txBody>
      </p:sp>
      <p:pic>
        <p:nvPicPr>
          <p:cNvPr id="1026" name="Picture 2" descr="C:\Users\Пользователь\Desktop\Окружающий мир открытый урок\Приложение\Плакаты\bdd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3328" t="11528" r="1818" b="2809"/>
          <a:stretch>
            <a:fillRect/>
          </a:stretch>
        </p:blipFill>
        <p:spPr bwMode="auto">
          <a:xfrm>
            <a:off x="1945479" y="1556792"/>
            <a:ext cx="4642745" cy="4968552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2800" i="1" dirty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solidFill>
                  <a:srgbClr val="000099"/>
                </a:solidFill>
              </a:rPr>
              <a:t>Этот вид транспорта с педалями и рулём был сделан в России крепостным кузнецом Ефимом Артамоновым из села Верховья на Урале. 15 сентября 1801 году тысячи людей на </a:t>
            </a:r>
            <a:r>
              <a:rPr lang="ru-RU" dirty="0" err="1">
                <a:solidFill>
                  <a:srgbClr val="000099"/>
                </a:solidFill>
              </a:rPr>
              <a:t>Хатынском</a:t>
            </a:r>
            <a:r>
              <a:rPr lang="ru-RU" dirty="0">
                <a:solidFill>
                  <a:srgbClr val="000099"/>
                </a:solidFill>
              </a:rPr>
              <a:t> поле в Москве с изумлением наблюдали за удивительной двухколёсной тележкой. А сейчас он достаточно распространён. О чём идёт речь? 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Ответ</a:t>
            </a:r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«Транспорт»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3200" b="1" dirty="0">
              <a:solidFill>
                <a:srgbClr val="C00000"/>
              </a:solidFill>
            </a:endParaRP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3200" b="1" dirty="0">
                <a:solidFill>
                  <a:srgbClr val="C00000"/>
                </a:solidFill>
              </a:rPr>
              <a:t>О велосипеде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3074" name="Picture 2" descr="C:\Documents and Settings\Admin\Рабочий стол\рисунки нов\ПДД\14_Com_Prarie_FS_2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0694" y="3984907"/>
            <a:ext cx="2840124" cy="1730109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785950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3200" i="1" dirty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solidFill>
                  <a:srgbClr val="000099"/>
                </a:solidFill>
              </a:rPr>
              <a:t>Название этого транспортного средства произошло от латинского – «производящий в движение» и греческого – «круг, колесо». Обычно у него два колеса, расположенных друг за другом. Довольно часто прикрепляют пассажирскую коляску и тогда он становится трёхколёсным. Что это за транспорт?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Ответ</a:t>
            </a:r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«Транспорт»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3200" b="1" dirty="0">
              <a:solidFill>
                <a:srgbClr val="C00000"/>
              </a:solidFill>
            </a:endParaRP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3200" b="1" dirty="0">
                <a:solidFill>
                  <a:srgbClr val="C00000"/>
                </a:solidFill>
              </a:rPr>
              <a:t>  Мотоцикл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4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4098" name="Picture 2" descr="C:\Documents and Settings\Admin\Рабочий стол\рисунки нов\ПДД\cc4062eaa9c1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6" y="4000504"/>
            <a:ext cx="2857520" cy="173236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solidFill>
                  <a:srgbClr val="000099"/>
                </a:solidFill>
              </a:rPr>
              <a:t>С какого возраста разрешается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solidFill>
                  <a:srgbClr val="000099"/>
                </a:solidFill>
              </a:rPr>
              <a:t>водить велосипед по улицам и дорогам?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Ответ</a:t>
            </a:r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«Велосипед»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buClr>
                <a:schemeClr val="accent2"/>
              </a:buClr>
              <a:buSzPct val="60000"/>
              <a:defRPr/>
            </a:pPr>
            <a:endParaRPr lang="ru-RU" sz="2800" b="1" dirty="0">
              <a:solidFill>
                <a:srgbClr val="C00000"/>
              </a:solidFill>
            </a:endParaRP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3200" b="1" dirty="0">
                <a:solidFill>
                  <a:srgbClr val="C00000"/>
                </a:solidFill>
              </a:rPr>
              <a:t>   С 14 лет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1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218" name="Picture 2" descr="C:\Documents and Settings\Admin\Рабочий стол\рисунки нов\ПДД\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00694" y="4000504"/>
            <a:ext cx="2286016" cy="1737372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solidFill>
                  <a:srgbClr val="000099"/>
                </a:solidFill>
              </a:rPr>
              <a:t>Где можно детям младшего возраста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solidFill>
                  <a:srgbClr val="000099"/>
                </a:solidFill>
              </a:rPr>
              <a:t>ездить на велосипедах?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Ответ</a:t>
            </a:r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«Велосипед»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 fontScale="92500" lnSpcReduction="20000"/>
          </a:bodyPr>
          <a:lstStyle/>
          <a:p>
            <a:pPr marL="320040" lvl="0" indent="-320040">
              <a:buClr>
                <a:schemeClr val="accent2"/>
              </a:buClr>
              <a:buSzPct val="60000"/>
              <a:defRPr/>
            </a:pPr>
            <a:endParaRPr lang="ru-RU" sz="2100" b="1" dirty="0">
              <a:solidFill>
                <a:srgbClr val="C00000"/>
              </a:solidFill>
            </a:endParaRP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200" b="1" dirty="0">
                <a:solidFill>
                  <a:srgbClr val="C00000"/>
                </a:solidFill>
              </a:rPr>
              <a:t>На стадионах,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200" b="1" dirty="0">
                <a:solidFill>
                  <a:srgbClr val="C00000"/>
                </a:solidFill>
              </a:rPr>
              <a:t>во дворах,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200" b="1" dirty="0">
                <a:solidFill>
                  <a:srgbClr val="C00000"/>
                </a:solidFill>
              </a:rPr>
              <a:t>на закрытых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200" b="1" dirty="0">
                <a:solidFill>
                  <a:srgbClr val="C00000"/>
                </a:solidFill>
              </a:rPr>
              <a:t>площадках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endParaRPr lang="ru-RU" sz="3200" b="1" dirty="0">
              <a:solidFill>
                <a:srgbClr val="C00000"/>
              </a:solidFill>
            </a:endParaRPr>
          </a:p>
          <a:p>
            <a:pPr lvl="0">
              <a:buClr>
                <a:schemeClr val="accent2"/>
              </a:buClr>
              <a:buSzPct val="60000"/>
              <a:defRPr/>
            </a:pPr>
            <a:endParaRPr lang="ru-RU" sz="3200" b="1" dirty="0">
              <a:solidFill>
                <a:srgbClr val="C00000"/>
              </a:solidFill>
            </a:endParaRPr>
          </a:p>
          <a:p>
            <a:pPr lvl="0">
              <a:buClr>
                <a:schemeClr val="accent2"/>
              </a:buClr>
              <a:buSzPct val="60000"/>
              <a:defRPr/>
            </a:pP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2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0242" name="Picture 2" descr="C:\Documents and Settings\Admin\Рабочий стол\рисунки нов\ПДД\large161676347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72132" y="4000505"/>
            <a:ext cx="2572773" cy="1714512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solidFill>
                  <a:srgbClr val="000099"/>
                </a:solidFill>
              </a:rPr>
              <a:t>Опасно ли ездить на велосипеде, который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solidFill>
                  <a:srgbClr val="000099"/>
                </a:solidFill>
              </a:rPr>
              <a:t>не подобран по росту? Если да, то почему?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Ответ</a:t>
            </a:r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«Велосипед»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 fontScale="92500" lnSpcReduction="10000"/>
          </a:bodyPr>
          <a:lstStyle/>
          <a:p>
            <a:pPr marL="320040" lvl="0" indent="-320040">
              <a:buClr>
                <a:schemeClr val="accent2"/>
              </a:buClr>
              <a:buSzPct val="60000"/>
              <a:defRPr/>
            </a:pPr>
            <a:endParaRPr lang="ru-RU" sz="800" b="1" dirty="0">
              <a:solidFill>
                <a:srgbClr val="C00000"/>
              </a:solidFill>
            </a:endParaRP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endParaRPr lang="ru-RU" sz="800" b="1" dirty="0">
              <a:solidFill>
                <a:srgbClr val="C00000"/>
              </a:solidFill>
            </a:endParaRP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2800" b="1" dirty="0">
                <a:solidFill>
                  <a:srgbClr val="C00000"/>
                </a:solidFill>
              </a:rPr>
              <a:t>Да, опасно.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kumimoji="0" lang="ru-RU" sz="28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Потому, </a:t>
            </a:r>
            <a:r>
              <a:rPr lang="ru-RU" sz="2800" b="1" dirty="0">
                <a:solidFill>
                  <a:srgbClr val="C00000"/>
                </a:solidFill>
              </a:rPr>
              <a:t>что т</a:t>
            </a:r>
            <a:r>
              <a:rPr kumimoji="0" lang="ru-RU" sz="28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яжело</a:t>
            </a:r>
            <a:r>
              <a:rPr kumimoji="0" lang="ru-RU" sz="28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kumimoji="0" lang="ru-RU" sz="28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маневрировать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kumimoji="0" lang="ru-RU" sz="28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останавливаться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900" b="1" dirty="0">
                <a:solidFill>
                  <a:srgbClr val="C00000"/>
                </a:solidFill>
              </a:rPr>
              <a:t>  </a:t>
            </a:r>
            <a:endParaRPr kumimoji="0" lang="ru-RU" sz="9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1266" name="Picture 2" descr="C:\Documents and Settings\Admin\Рабочий стол\рисунки нов\ПДД\bicycle_1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00760" y="4000504"/>
            <a:ext cx="2214578" cy="1684730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i="1" dirty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solidFill>
                  <a:srgbClr val="000099"/>
                </a:solidFill>
              </a:rPr>
              <a:t>Велосипедисту нужно продолжить свой путь по противоположной стороне улицы.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solidFill>
                  <a:srgbClr val="000099"/>
                </a:solidFill>
              </a:rPr>
              <a:t>Как он должен правильно поступить?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Ответ</a:t>
            </a:r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«Велосипед»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928826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 fontScale="77500" lnSpcReduction="20000"/>
          </a:bodyPr>
          <a:lstStyle/>
          <a:p>
            <a:pPr marL="320040" lvl="0" indent="-320040">
              <a:buClr>
                <a:schemeClr val="accent2"/>
              </a:buClr>
              <a:buSzPct val="60000"/>
              <a:defRPr/>
            </a:pPr>
            <a:endParaRPr lang="ru-RU" sz="900" b="1" dirty="0">
              <a:solidFill>
                <a:srgbClr val="C00000"/>
              </a:solidFill>
            </a:endParaRP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000" b="1" dirty="0">
                <a:solidFill>
                  <a:srgbClr val="C00000"/>
                </a:solidFill>
              </a:rPr>
              <a:t>Сойти с велосипеда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000" b="1" dirty="0">
                <a:solidFill>
                  <a:srgbClr val="C00000"/>
                </a:solidFill>
              </a:rPr>
              <a:t>и, ведя его руками,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000" b="1" dirty="0">
                <a:solidFill>
                  <a:srgbClr val="C00000"/>
                </a:solidFill>
              </a:rPr>
              <a:t>перейти на другую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000" b="1" dirty="0">
                <a:solidFill>
                  <a:srgbClr val="C00000"/>
                </a:solidFill>
              </a:rPr>
              <a:t>сторону улицы,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000" b="1" dirty="0">
                <a:solidFill>
                  <a:srgbClr val="C00000"/>
                </a:solidFill>
              </a:rPr>
              <a:t>соблюдая все правила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000" b="1" dirty="0">
                <a:solidFill>
                  <a:srgbClr val="C00000"/>
                </a:solidFill>
              </a:rPr>
              <a:t>пешеходного движения</a:t>
            </a:r>
            <a:endParaRPr kumimoji="0" lang="ru-RU" sz="30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4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2290" name="Picture 2" descr="C:\Documents and Settings\Admin\Рабочий стол\рисунки нов\ПДД\young_woman_crossing_road_with_bicycle_123003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43636" y="3714752"/>
            <a:ext cx="2401788" cy="1785950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>
                <a:solidFill>
                  <a:srgbClr val="FF0000"/>
                </a:solidFill>
              </a:rPr>
              <a:t>Вопрос</a:t>
            </a:r>
          </a:p>
          <a:p>
            <a:pPr>
              <a:buNone/>
            </a:pPr>
            <a:r>
              <a:rPr lang="ru-RU" dirty="0">
                <a:solidFill>
                  <a:srgbClr val="000099"/>
                </a:solidFill>
              </a:rPr>
              <a:t>Разгадайте ребус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Ответ</a:t>
            </a:r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«Ребусы»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3200" b="1" dirty="0">
              <a:solidFill>
                <a:srgbClr val="C00000"/>
              </a:solidFill>
            </a:endParaRP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3200" b="1" dirty="0">
                <a:solidFill>
                  <a:srgbClr val="C00000"/>
                </a:solidFill>
              </a:rPr>
              <a:t>  Дорога</a:t>
            </a:r>
            <a:endParaRPr kumimoji="0" lang="ru-RU" sz="32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1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5366" name="Picture 6" descr="C:\Documents and Settings\Admin\Рабочий стол\рисунки нов\ПДД\6e2481adc39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0628" y="4000504"/>
            <a:ext cx="3214690" cy="1732357"/>
          </a:xfrm>
          <a:prstGeom prst="rect">
            <a:avLst/>
          </a:prstGeom>
          <a:noFill/>
        </p:spPr>
      </p:pic>
      <p:pic>
        <p:nvPicPr>
          <p:cNvPr id="6146" name="Picture 2" descr="C:\Documents and Settings\Admin\Рабочий стол\бук\открытый урок 2009 - 2010\2009-2010 уч. год ПДД игра Знатоки дорожного движения\Рисунок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000240"/>
            <a:ext cx="3467100" cy="1466850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>
                <a:solidFill>
                  <a:srgbClr val="FF0000"/>
                </a:solidFill>
              </a:rPr>
              <a:t>Вопрос</a:t>
            </a:r>
          </a:p>
          <a:p>
            <a:pPr>
              <a:buNone/>
            </a:pPr>
            <a:r>
              <a:rPr lang="ru-RU" dirty="0">
                <a:solidFill>
                  <a:srgbClr val="000099"/>
                </a:solidFill>
              </a:rPr>
              <a:t>Разгадайте ребус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Ответ</a:t>
            </a:r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«Ребусы»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714612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3200" b="1" dirty="0">
              <a:solidFill>
                <a:srgbClr val="C00000"/>
              </a:solidFill>
            </a:endParaRP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3200" b="1" dirty="0">
                <a:solidFill>
                  <a:srgbClr val="C00000"/>
                </a:solidFill>
              </a:rPr>
              <a:t>  Стоянка</a:t>
            </a:r>
            <a:endParaRPr lang="ru-RU" sz="3200" dirty="0"/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2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6387" name="Picture 3" descr="C:\Documents and Settings\Admin\Рабочий стол\рисунки нов\ПДД\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000504"/>
            <a:ext cx="3714776" cy="1724922"/>
          </a:xfrm>
          <a:prstGeom prst="rect">
            <a:avLst/>
          </a:prstGeom>
          <a:noFill/>
        </p:spPr>
      </p:pic>
      <p:pic>
        <p:nvPicPr>
          <p:cNvPr id="5122" name="Picture 2" descr="C:\Documents and Settings\Admin\Рабочий стол\бук\открытый урок 2009 - 2010\2009-2010 уч. год ПДД игра Знатоки дорожного движения\Рисунок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2000240"/>
            <a:ext cx="4552950" cy="1485900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>
                <a:solidFill>
                  <a:srgbClr val="FF0000"/>
                </a:solidFill>
              </a:rPr>
              <a:t>Вопрос</a:t>
            </a:r>
          </a:p>
          <a:p>
            <a:pPr>
              <a:buNone/>
            </a:pPr>
            <a:r>
              <a:rPr lang="ru-RU" dirty="0">
                <a:solidFill>
                  <a:srgbClr val="000099"/>
                </a:solidFill>
              </a:rPr>
              <a:t>Разгадайте ребус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Ответ</a:t>
            </a:r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«Ребусы»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3200" b="1" dirty="0">
                <a:solidFill>
                  <a:srgbClr val="C00000"/>
                </a:solidFill>
              </a:rPr>
              <a:t>  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kumimoji="0" lang="ru-RU" sz="32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Трамвай </a:t>
            </a:r>
            <a:endParaRPr kumimoji="0" lang="ru-RU" sz="32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7410" name="Picture 2" descr="C:\Documents and Settings\Admin\Рабочий стол\рисунки нов\ПДД\0604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57818" y="4000504"/>
            <a:ext cx="2862251" cy="1743175"/>
          </a:xfrm>
          <a:prstGeom prst="rect">
            <a:avLst/>
          </a:prstGeom>
          <a:noFill/>
        </p:spPr>
      </p:pic>
      <p:pic>
        <p:nvPicPr>
          <p:cNvPr id="4098" name="Picture 2" descr="C:\Documents and Settings\Admin\Рабочий стол\бук\открытый урок 2009 - 2010\2009-2010 уч. год ПДД игра Знатоки дорожного движения\Рисунок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2000240"/>
            <a:ext cx="4362450" cy="1500198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>
                <a:solidFill>
                  <a:srgbClr val="FF0000"/>
                </a:solidFill>
              </a:rPr>
              <a:t>Вопрос</a:t>
            </a:r>
          </a:p>
          <a:p>
            <a:pPr>
              <a:buNone/>
            </a:pPr>
            <a:r>
              <a:rPr lang="ru-RU" dirty="0">
                <a:solidFill>
                  <a:srgbClr val="000099"/>
                </a:solidFill>
              </a:rPr>
              <a:t>Разгадайте ребус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Ответ</a:t>
            </a:r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«Ребусы»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lang="ru-RU" sz="3200" b="1" dirty="0">
              <a:solidFill>
                <a:srgbClr val="C00000"/>
              </a:solidFill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lang="ru-RU" sz="3200" b="1" dirty="0">
                <a:solidFill>
                  <a:srgbClr val="C00000"/>
                </a:solidFill>
              </a:rPr>
              <a:t>  Трасса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4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8435" name="Picture 3" descr="C:\Documents and Settings\Admin\Рабочий стол\рисунки нов\ПДД\124809619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48678" y="4002144"/>
            <a:ext cx="3785703" cy="1712872"/>
          </a:xfrm>
          <a:prstGeom prst="rect">
            <a:avLst/>
          </a:prstGeom>
          <a:noFill/>
        </p:spPr>
      </p:pic>
      <p:pic>
        <p:nvPicPr>
          <p:cNvPr id="3074" name="Picture 2" descr="C:\Documents and Settings\Admin\Рабочий стол\бук\открытый урок 2009 - 2010\2009-2010 уч. год ПДД игра Знатоки дорожного движения\Рисунок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2000240"/>
            <a:ext cx="4114800" cy="1485900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DF4BD21-1998-4342-A70A-113253E1D5C1}"/>
              </a:ext>
            </a:extLst>
          </p:cNvPr>
          <p:cNvSpPr/>
          <p:nvPr/>
        </p:nvSpPr>
        <p:spPr>
          <a:xfrm>
            <a:off x="156090" y="1471500"/>
            <a:ext cx="8880405" cy="357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ctr">
              <a:lnSpc>
                <a:spcPct val="105000"/>
              </a:lnSpc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располагаются сигналы в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трёхсекционном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светофоре?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C6DE61-0129-4858-97E4-B891BA539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11" y="2251253"/>
            <a:ext cx="1874943" cy="34771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628AE6-8966-4ECF-A7CC-0CC82DC13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2520964"/>
            <a:ext cx="3420485" cy="2937743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58D4632-3B15-4D9D-BA83-8207258ED0E5}"/>
              </a:ext>
            </a:extLst>
          </p:cNvPr>
          <p:cNvSpPr txBox="1">
            <a:spLocks/>
          </p:cNvSpPr>
          <p:nvPr/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C00000"/>
                </a:solidFill>
                <a:latin typeface="Georgia" pitchFamily="18" charset="0"/>
              </a:rPr>
              <a:t>Конкурс</a:t>
            </a:r>
            <a:br>
              <a:rPr lang="ru-RU" sz="3200" b="1" dirty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Georgia" pitchFamily="18" charset="0"/>
              </a:rPr>
              <a:t>«Вопросы светофора.»</a:t>
            </a:r>
          </a:p>
        </p:txBody>
      </p:sp>
    </p:spTree>
    <p:extLst>
      <p:ext uri="{BB962C8B-B14F-4D97-AF65-F5344CB8AC3E}">
        <p14:creationId xmlns:p14="http://schemas.microsoft.com/office/powerpoint/2010/main" val="213960532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2800" i="1" dirty="0">
                <a:solidFill>
                  <a:srgbClr val="FF0000"/>
                </a:solidFill>
              </a:rPr>
              <a:t>Вопрос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2800" dirty="0">
                <a:solidFill>
                  <a:srgbClr val="000099"/>
                </a:solidFill>
              </a:rPr>
              <a:t>Шли из школы мы домой, 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2800" dirty="0">
                <a:solidFill>
                  <a:srgbClr val="000099"/>
                </a:solidFill>
              </a:rPr>
              <a:t>Видим  - знак на мостовой: 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2800" dirty="0">
                <a:solidFill>
                  <a:srgbClr val="000099"/>
                </a:solidFill>
              </a:rPr>
              <a:t>Синий круг, велосипед, 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2800" dirty="0">
                <a:solidFill>
                  <a:srgbClr val="000099"/>
                </a:solidFill>
              </a:rPr>
              <a:t>Ничего другого нет.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Ответ</a:t>
            </a:r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«Знаки»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 fontScale="85000" lnSpcReduction="20000"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99"/>
              </a:buClr>
              <a:buSzPct val="60000"/>
              <a:buFont typeface="Wingdings" pitchFamily="2" charset="2"/>
              <a:buChar char="§"/>
              <a:tabLst/>
              <a:defRPr/>
            </a:pPr>
            <a:r>
              <a:rPr kumimoji="0" lang="ru-RU" sz="29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Предписывающий знак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lang="ru-RU" sz="2900" b="1" i="1" dirty="0">
                <a:solidFill>
                  <a:srgbClr val="000099"/>
                </a:solidFill>
              </a:rPr>
              <a:t>  «Велосипедная дорожка»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99"/>
              </a:buClr>
              <a:buSzPct val="60000"/>
              <a:buFont typeface="Wingdings" pitchFamily="2" charset="2"/>
              <a:buChar char="§"/>
              <a:tabLst/>
              <a:defRPr/>
            </a:pPr>
            <a:r>
              <a:rPr lang="ru-RU" sz="2900" dirty="0">
                <a:solidFill>
                  <a:srgbClr val="FF0000"/>
                </a:solidFill>
              </a:rPr>
              <a:t>Показывает, что по этой дорожке можно ездить только на велосипеде или ходить пешком  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1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572132" y="2285992"/>
            <a:ext cx="28575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dirty="0">
                <a:solidFill>
                  <a:srgbClr val="C00000"/>
                </a:solidFill>
              </a:rPr>
              <a:t>Название знака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C00000"/>
                </a:solidFill>
              </a:rPr>
              <a:t>Назначение знака </a:t>
            </a:r>
          </a:p>
        </p:txBody>
      </p:sp>
      <p:pic>
        <p:nvPicPr>
          <p:cNvPr id="3074" name="Picture 2" descr="C:\Documents and Settings\Admin\Рабочий стол\рисунки нов\ПДД\велосипедная дорожка.jpe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86512" y="2071678"/>
            <a:ext cx="1357322" cy="1357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3200" i="1" dirty="0">
                <a:solidFill>
                  <a:srgbClr val="FF0000"/>
                </a:solidFill>
              </a:rPr>
              <a:t>Вопрос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3200" dirty="0">
                <a:solidFill>
                  <a:srgbClr val="000099"/>
                </a:solidFill>
              </a:rPr>
              <a:t>Я хочу спросить про знак.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3200" dirty="0">
                <a:solidFill>
                  <a:srgbClr val="000099"/>
                </a:solidFill>
              </a:rPr>
              <a:t>Нарисован знак вот так: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3200" dirty="0">
                <a:solidFill>
                  <a:srgbClr val="000099"/>
                </a:solidFill>
              </a:rPr>
              <a:t>В треугольнике трамвай,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3200" dirty="0">
                <a:solidFill>
                  <a:srgbClr val="000099"/>
                </a:solidFill>
              </a:rPr>
              <a:t>И у знака красный край.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Ответ</a:t>
            </a:r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«Знаки»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928826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 fontScale="77500" lnSpcReduction="20000"/>
          </a:bodyPr>
          <a:lstStyle/>
          <a:p>
            <a:pPr lvl="0">
              <a:spcBef>
                <a:spcPts val="700"/>
              </a:spcBef>
              <a:buClr>
                <a:srgbClr val="000099"/>
              </a:buClr>
              <a:buSzPct val="60000"/>
              <a:buFont typeface="Wingdings" pitchFamily="2" charset="2"/>
              <a:buChar char="§"/>
              <a:defRPr/>
            </a:pPr>
            <a:r>
              <a:rPr lang="ru-RU" sz="2900" dirty="0">
                <a:solidFill>
                  <a:srgbClr val="FF0000"/>
                </a:solidFill>
              </a:rPr>
              <a:t>Предупреждающий знак </a:t>
            </a:r>
          </a:p>
          <a:p>
            <a:pPr lvl="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900" b="1" i="1" dirty="0">
                <a:solidFill>
                  <a:srgbClr val="000099"/>
                </a:solidFill>
              </a:rPr>
              <a:t>  «Пересечение с трамвайной линией»</a:t>
            </a:r>
          </a:p>
          <a:p>
            <a:pPr marL="174625" lvl="0" indent="-174625">
              <a:spcBef>
                <a:spcPts val="700"/>
              </a:spcBef>
              <a:buClr>
                <a:srgbClr val="000099"/>
              </a:buClr>
              <a:buSzPct val="60000"/>
              <a:buFont typeface="Wingdings" pitchFamily="2" charset="2"/>
              <a:buChar char="§"/>
              <a:defRPr/>
            </a:pPr>
            <a:r>
              <a:rPr lang="ru-RU" sz="2900" dirty="0">
                <a:solidFill>
                  <a:srgbClr val="FF0000"/>
                </a:solidFill>
              </a:rPr>
              <a:t>Информирует водителей о необходимости принять меры предосторожности. Устанавливается на пересечении дороги с трамвайными путями. 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2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572132" y="2285992"/>
            <a:ext cx="28575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dirty="0">
                <a:solidFill>
                  <a:srgbClr val="C00000"/>
                </a:solidFill>
              </a:rPr>
              <a:t>Название знака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C00000"/>
                </a:solidFill>
              </a:rPr>
              <a:t>Назначение знака </a:t>
            </a:r>
          </a:p>
        </p:txBody>
      </p:sp>
      <p:pic>
        <p:nvPicPr>
          <p:cNvPr id="4098" name="Picture 2" descr="C:\Documents and Settings\Admin\Рабочий стол\рисунки нов\ПДД\26_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000240"/>
            <a:ext cx="1714512" cy="1454478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2800" i="1" dirty="0">
                <a:solidFill>
                  <a:srgbClr val="FF0000"/>
                </a:solidFill>
              </a:rPr>
              <a:t>Вопрос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2800" dirty="0">
                <a:solidFill>
                  <a:srgbClr val="000099"/>
                </a:solidFill>
              </a:rPr>
              <a:t>Треугольник. А внутри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2800" dirty="0">
                <a:solidFill>
                  <a:srgbClr val="000099"/>
                </a:solidFill>
              </a:rPr>
              <a:t>Мчатся дети, посмотри!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2800" dirty="0">
                <a:solidFill>
                  <a:srgbClr val="000099"/>
                </a:solidFill>
              </a:rPr>
              <a:t>Красный цвет огнём горит,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2800" dirty="0">
                <a:solidFill>
                  <a:srgbClr val="000099"/>
                </a:solidFill>
              </a:rPr>
              <a:t>О чём нам это говорит?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Ответ</a:t>
            </a:r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«Знаки»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928826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 fontScale="77500" lnSpcReduction="20000"/>
          </a:bodyPr>
          <a:lstStyle/>
          <a:p>
            <a:pPr lvl="0">
              <a:spcBef>
                <a:spcPts val="700"/>
              </a:spcBef>
              <a:buClr>
                <a:srgbClr val="000099"/>
              </a:buClr>
              <a:buSzPct val="60000"/>
              <a:buFont typeface="Wingdings" pitchFamily="2" charset="2"/>
              <a:buChar char="§"/>
              <a:defRPr/>
            </a:pPr>
            <a:r>
              <a:rPr lang="ru-RU" sz="2900" dirty="0">
                <a:solidFill>
                  <a:srgbClr val="FF0000"/>
                </a:solidFill>
              </a:rPr>
              <a:t>Предупреждающий знак </a:t>
            </a:r>
          </a:p>
          <a:p>
            <a:pPr lvl="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900" b="1" i="1" dirty="0">
                <a:solidFill>
                  <a:srgbClr val="000099"/>
                </a:solidFill>
              </a:rPr>
              <a:t>  «Дети»</a:t>
            </a:r>
          </a:p>
          <a:p>
            <a:pPr marL="174625" lvl="0" indent="-174625">
              <a:spcBef>
                <a:spcPts val="700"/>
              </a:spcBef>
              <a:buClr>
                <a:srgbClr val="000099"/>
              </a:buClr>
              <a:buSzPct val="60000"/>
              <a:buFont typeface="Wingdings" pitchFamily="2" charset="2"/>
              <a:buChar char="§"/>
              <a:defRPr/>
            </a:pPr>
            <a:r>
              <a:rPr lang="ru-RU" sz="2900" dirty="0">
                <a:solidFill>
                  <a:srgbClr val="FF0000"/>
                </a:solidFill>
              </a:rPr>
              <a:t>Информирует водителей о необходимости принять меры предосторожности. Устанавливается около школ, детских учреждений. 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572132" y="2285992"/>
            <a:ext cx="28575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dirty="0">
                <a:solidFill>
                  <a:srgbClr val="C00000"/>
                </a:solidFill>
              </a:rPr>
              <a:t>Название знака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C00000"/>
                </a:solidFill>
              </a:rPr>
              <a:t>Назначение знака </a:t>
            </a:r>
          </a:p>
        </p:txBody>
      </p:sp>
      <p:pic>
        <p:nvPicPr>
          <p:cNvPr id="5122" name="Picture 2" descr="C:\Documents and Settings\Admin\Рабочий стол\рисунки нов\ПДД\дети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43636" y="2000239"/>
            <a:ext cx="1785950" cy="1501215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3200" i="1" dirty="0">
                <a:solidFill>
                  <a:srgbClr val="FF0000"/>
                </a:solidFill>
              </a:rPr>
              <a:t>Вопрос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3200" dirty="0">
                <a:solidFill>
                  <a:srgbClr val="000099"/>
                </a:solidFill>
              </a:rPr>
              <a:t>Видим знак над головой.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3200" dirty="0">
                <a:solidFill>
                  <a:srgbClr val="000099"/>
                </a:solidFill>
              </a:rPr>
              <a:t>Знак дорожный, </a:t>
            </a:r>
            <a:r>
              <a:rPr lang="ru-RU" sz="3200" dirty="0" err="1">
                <a:solidFill>
                  <a:srgbClr val="000099"/>
                </a:solidFill>
              </a:rPr>
              <a:t>голубой</a:t>
            </a:r>
            <a:r>
              <a:rPr lang="ru-RU" sz="3200" dirty="0">
                <a:solidFill>
                  <a:srgbClr val="000099"/>
                </a:solidFill>
              </a:rPr>
              <a:t>.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3200" dirty="0">
                <a:solidFill>
                  <a:srgbClr val="000099"/>
                </a:solidFill>
              </a:rPr>
              <a:t>Здесь и вилка, здесь и нож.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3200" dirty="0">
                <a:solidFill>
                  <a:srgbClr val="000099"/>
                </a:solidFill>
              </a:rPr>
              <a:t>Мимо, явно, не пройдёшь.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Ответ</a:t>
            </a:r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«Знаки»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928826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 fontScale="92500" lnSpcReduction="20000"/>
          </a:bodyPr>
          <a:lstStyle/>
          <a:p>
            <a:pPr lvl="0">
              <a:spcBef>
                <a:spcPts val="700"/>
              </a:spcBef>
              <a:buClr>
                <a:srgbClr val="000099"/>
              </a:buClr>
              <a:buSzPct val="60000"/>
              <a:buFont typeface="Wingdings" pitchFamily="2" charset="2"/>
              <a:buChar char="§"/>
              <a:defRPr/>
            </a:pPr>
            <a:r>
              <a:rPr lang="ru-RU" sz="2900" dirty="0">
                <a:solidFill>
                  <a:srgbClr val="FF0000"/>
                </a:solidFill>
              </a:rPr>
              <a:t> Знак сервиса </a:t>
            </a:r>
          </a:p>
          <a:p>
            <a:pPr lvl="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900" b="1" i="1" dirty="0">
                <a:solidFill>
                  <a:srgbClr val="000099"/>
                </a:solidFill>
              </a:rPr>
              <a:t>  «Пункт питания»</a:t>
            </a:r>
          </a:p>
          <a:p>
            <a:pPr marL="174625" lvl="0" indent="-174625">
              <a:spcBef>
                <a:spcPts val="700"/>
              </a:spcBef>
              <a:buClr>
                <a:srgbClr val="000099"/>
              </a:buClr>
              <a:buSzPct val="60000"/>
              <a:buFont typeface="Wingdings" pitchFamily="2" charset="2"/>
              <a:buChar char="§"/>
              <a:defRPr/>
            </a:pPr>
            <a:r>
              <a:rPr lang="ru-RU" sz="2900" dirty="0">
                <a:solidFill>
                  <a:srgbClr val="FF0000"/>
                </a:solidFill>
              </a:rPr>
              <a:t>Информирует водителей и пешеходов о том, что рядом место, где можно перекусить</a:t>
            </a:r>
            <a:endParaRPr kumimoji="0" lang="ru-RU" sz="29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Назад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4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572132" y="2285992"/>
            <a:ext cx="28575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dirty="0">
                <a:solidFill>
                  <a:srgbClr val="C00000"/>
                </a:solidFill>
              </a:rPr>
              <a:t>Название знака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C00000"/>
                </a:solidFill>
              </a:rPr>
              <a:t>Назначение знака </a:t>
            </a:r>
          </a:p>
        </p:txBody>
      </p:sp>
      <p:pic>
        <p:nvPicPr>
          <p:cNvPr id="6146" name="Picture 2" descr="C:\Documents and Settings\Admin\Рабочий стол\рисунки нов\ПДД\пунк питания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29388" y="2000240"/>
            <a:ext cx="1125149" cy="1500198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39DB2EC-5E65-44BF-9ECA-D3821D2998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«Собери знаки»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646210-A15D-4475-B0B0-4CB1F303A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600200"/>
            <a:ext cx="756084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6858"/>
      </p:ext>
    </p:extLst>
  </p:cSld>
  <p:clrMapOvr>
    <a:masterClrMapping/>
  </p:clrMapOvr>
  <p:transition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043FA6-C274-4A2B-98BF-9EC481B0EC11}"/>
              </a:ext>
            </a:extLst>
          </p:cNvPr>
          <p:cNvSpPr/>
          <p:nvPr/>
        </p:nvSpPr>
        <p:spPr>
          <a:xfrm>
            <a:off x="683568" y="2967334"/>
            <a:ext cx="6980213" cy="25545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МОЛОДЦЫ РЕБЯТА!</a:t>
            </a:r>
          </a:p>
        </p:txBody>
      </p:sp>
    </p:spTree>
    <p:extLst>
      <p:ext uri="{BB962C8B-B14F-4D97-AF65-F5344CB8AC3E}">
        <p14:creationId xmlns:p14="http://schemas.microsoft.com/office/powerpoint/2010/main" val="4240852662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4BB0F7-A4D3-4E09-B345-B241831BADE5}"/>
              </a:ext>
            </a:extLst>
          </p:cNvPr>
          <p:cNvSpPr/>
          <p:nvPr/>
        </p:nvSpPr>
        <p:spPr>
          <a:xfrm>
            <a:off x="-57151" y="1556792"/>
            <a:ext cx="6754333" cy="741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ctr">
              <a:lnSpc>
                <a:spcPct val="105000"/>
              </a:lnSpc>
            </a:pPr>
            <a:r>
              <a:rPr lang="ru-RU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кого предназначены светофоры с изображёнными на них человечками?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3394AE0-5090-4D0B-B2EF-BEF38214DEE4}"/>
              </a:ext>
            </a:extLst>
          </p:cNvPr>
          <p:cNvSpPr/>
          <p:nvPr/>
        </p:nvSpPr>
        <p:spPr>
          <a:xfrm>
            <a:off x="755576" y="4088"/>
            <a:ext cx="66247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C00000"/>
                </a:solidFill>
                <a:latin typeface="Georgia" pitchFamily="18" charset="0"/>
              </a:rPr>
              <a:t>Конкурс</a:t>
            </a:r>
            <a:br>
              <a:rPr lang="ru-RU" sz="3200" b="1" dirty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Georgia" pitchFamily="18" charset="0"/>
              </a:rPr>
              <a:t>«Вопросы светофора.»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E3F740-B8CC-45F7-8CE9-0F8A490699E4}"/>
              </a:ext>
            </a:extLst>
          </p:cNvPr>
          <p:cNvSpPr txBox="1"/>
          <p:nvPr/>
        </p:nvSpPr>
        <p:spPr>
          <a:xfrm>
            <a:off x="5940152" y="3140968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</a:rPr>
              <a:t>ДЛЯ ПЕШЕХОДОВ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996952"/>
            <a:ext cx="3899925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48114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B359060-89B3-4C66-A006-488BEEA7130D}"/>
              </a:ext>
            </a:extLst>
          </p:cNvPr>
          <p:cNvSpPr/>
          <p:nvPr/>
        </p:nvSpPr>
        <p:spPr>
          <a:xfrm>
            <a:off x="-9968" y="2060848"/>
            <a:ext cx="6650665" cy="402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just">
              <a:lnSpc>
                <a:spcPct val="105000"/>
              </a:lnSpc>
            </a:pPr>
            <a:r>
              <a:rPr lang="ru-RU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означает мигающий сигнал светофора?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CE0B16C-2238-4233-8DE1-198D48BA49B6}"/>
              </a:ext>
            </a:extLst>
          </p:cNvPr>
          <p:cNvSpPr/>
          <p:nvPr/>
        </p:nvSpPr>
        <p:spPr>
          <a:xfrm>
            <a:off x="971600" y="116632"/>
            <a:ext cx="63367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C00000"/>
                </a:solidFill>
                <a:latin typeface="Georgia" pitchFamily="18" charset="0"/>
              </a:rPr>
              <a:t>Конкурс</a:t>
            </a:r>
            <a:br>
              <a:rPr lang="ru-RU" sz="3200" b="1" dirty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Georgia" pitchFamily="18" charset="0"/>
              </a:rPr>
              <a:t>«Вопросы светофора.»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B7D024-AECD-4D18-94BB-94E7831B0F3C}"/>
              </a:ext>
            </a:extLst>
          </p:cNvPr>
          <p:cNvSpPr txBox="1"/>
          <p:nvPr/>
        </p:nvSpPr>
        <p:spPr>
          <a:xfrm>
            <a:off x="6012160" y="3212976"/>
            <a:ext cx="288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Ждите переключения сигнала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636912"/>
            <a:ext cx="1183327" cy="382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67456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FF3321A-72CB-4453-A8E5-D62361B44FC3}"/>
              </a:ext>
            </a:extLst>
          </p:cNvPr>
          <p:cNvSpPr/>
          <p:nvPr/>
        </p:nvSpPr>
        <p:spPr>
          <a:xfrm>
            <a:off x="27647" y="1772816"/>
            <a:ext cx="6858000" cy="741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ctr">
              <a:lnSpc>
                <a:spcPct val="105000"/>
              </a:lnSpc>
            </a:pPr>
            <a:r>
              <a:rPr lang="ru-RU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Можно ли начинать переходить проезжую часть дороги на жёлтый сигнал светофора?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911004-7392-4125-BFCC-06847F84F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830"/>
            <a:ext cx="6340390" cy="1347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45F82C-3158-4183-82DB-5B7AE67393DD}"/>
              </a:ext>
            </a:extLst>
          </p:cNvPr>
          <p:cNvSpPr txBox="1"/>
          <p:nvPr/>
        </p:nvSpPr>
        <p:spPr>
          <a:xfrm>
            <a:off x="5652120" y="3429000"/>
            <a:ext cx="3491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</a:rPr>
              <a:t>Нельзя.</a:t>
            </a:r>
          </a:p>
          <a:p>
            <a:r>
              <a:rPr lang="ru-RU" sz="3600" b="1" dirty="0">
                <a:solidFill>
                  <a:srgbClr val="FFFF00"/>
                </a:solidFill>
              </a:rPr>
              <a:t>Надо подождать зеленого сигнала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780928"/>
            <a:ext cx="504056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86558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92A3DC-4942-44EC-84A2-C58E19E777D1}"/>
              </a:ext>
            </a:extLst>
          </p:cNvPr>
          <p:cNvSpPr/>
          <p:nvPr/>
        </p:nvSpPr>
        <p:spPr>
          <a:xfrm>
            <a:off x="0" y="1671256"/>
            <a:ext cx="6786230" cy="741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ctr">
              <a:lnSpc>
                <a:spcPct val="105000"/>
              </a:lnSpc>
            </a:pPr>
            <a:r>
              <a:rPr lang="ru-RU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Сколько кругов в светофоре для пешеходов, а сколько для водителей?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7CA47E-1FC0-479E-BAF6-80A9FEB71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21" y="3400142"/>
            <a:ext cx="3393281" cy="27503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73635F-3D2F-4A19-8A12-627F3B335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430354"/>
            <a:ext cx="1935374" cy="22605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7DA829-422F-4CC8-8932-F698CA501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63339"/>
            <a:ext cx="6340390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96291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CAED684-2683-4E7D-AAB6-F31A31296E58}"/>
              </a:ext>
            </a:extLst>
          </p:cNvPr>
          <p:cNvSpPr/>
          <p:nvPr/>
        </p:nvSpPr>
        <p:spPr>
          <a:xfrm>
            <a:off x="0" y="1844824"/>
            <a:ext cx="6794205" cy="741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ctr">
              <a:lnSpc>
                <a:spcPct val="105000"/>
              </a:lnSpc>
            </a:pPr>
            <a:r>
              <a:rPr lang="ru-RU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называется человек, который идёт по улице?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75C17B-7EFD-43AE-B9DD-75EE2CD7D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0"/>
            <a:ext cx="6340390" cy="1347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3685E0-B578-4D23-9A36-4B6AE9E6B02D}"/>
              </a:ext>
            </a:extLst>
          </p:cNvPr>
          <p:cNvSpPr txBox="1"/>
          <p:nvPr/>
        </p:nvSpPr>
        <p:spPr>
          <a:xfrm>
            <a:off x="5364088" y="5767086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</a:rPr>
              <a:t>пешеход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780928"/>
            <a:ext cx="3508914" cy="26316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2755842"/>
            <a:ext cx="4787929" cy="26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35210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03C82E-E1C6-45E6-991D-F22737D370C5}"/>
              </a:ext>
            </a:extLst>
          </p:cNvPr>
          <p:cNvSpPr/>
          <p:nvPr/>
        </p:nvSpPr>
        <p:spPr>
          <a:xfrm>
            <a:off x="179512" y="1795454"/>
            <a:ext cx="6299791" cy="1436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ctr">
              <a:lnSpc>
                <a:spcPct val="105000"/>
              </a:lnSpc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Кто из вас идёт вперёд только там, где переход? </a:t>
            </a:r>
          </a:p>
          <a:p>
            <a:pPr indent="171450" algn="ctr">
              <a:lnSpc>
                <a:spcPct val="105000"/>
              </a:lnSpc>
            </a:pPr>
            <a:endParaRPr lang="ru-RU" sz="21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8205108-18A5-4236-92B9-BC764FEBBFB1}"/>
              </a:ext>
            </a:extLst>
          </p:cNvPr>
          <p:cNvSpPr txBox="1">
            <a:spLocks/>
          </p:cNvSpPr>
          <p:nvPr/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>
                <a:solidFill>
                  <a:srgbClr val="C00000"/>
                </a:solidFill>
                <a:latin typeface="Georgia" pitchFamily="18" charset="0"/>
              </a:rPr>
              <a:t>«Это я, это я, это все мои друзья»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852936"/>
            <a:ext cx="6950042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66120"/>
      </p:ext>
    </p:extLst>
  </p:cSld>
  <p:clrMapOvr>
    <a:masterClrMapping/>
  </p:clrMapOvr>
  <p:transition>
    <p:pull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1128</TotalTime>
  <Words>893</Words>
  <Application>Microsoft Office PowerPoint</Application>
  <PresentationFormat>Экран (4:3)</PresentationFormat>
  <Paragraphs>242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Calibri</vt:lpstr>
      <vt:lpstr>Georgia</vt:lpstr>
      <vt:lpstr>Tahoma</vt:lpstr>
      <vt:lpstr>Times New Roman</vt:lpstr>
      <vt:lpstr>Tw Cen MT</vt:lpstr>
      <vt:lpstr>Wingdings</vt:lpstr>
      <vt:lpstr>Wingdings 2</vt:lpstr>
      <vt:lpstr>Обычная</vt:lpstr>
      <vt:lpstr>      ВИКТОРИНА   «Правила дорожного движения надо знать всем без исключения» </vt:lpstr>
      <vt:lpstr>«Детям знать положено правила дорожные!»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«Это не  я, это не я, это не мои друзья»</vt:lpstr>
      <vt:lpstr>Презентация PowerPoint</vt:lpstr>
      <vt:lpstr>«Это я, это я, это все мои друзья»</vt:lpstr>
      <vt:lpstr>Конкурс «Кроссворды»</vt:lpstr>
      <vt:lpstr>Интерактивная игра  «Знатоки дорожного движения»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«Собери знаки»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игра «Знатоки дорожного движения</dc:title>
  <dc:creator>Анна</dc:creator>
  <cp:lastModifiedBy>User</cp:lastModifiedBy>
  <cp:revision>158</cp:revision>
  <dcterms:modified xsi:type="dcterms:W3CDTF">2024-11-11T13:50:39Z</dcterms:modified>
</cp:coreProperties>
</file>