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64C-8E6A-43F1-9FF5-F6429B9C92BB}" type="datetimeFigureOut">
              <a:rPr lang="ru-RU" smtClean="0"/>
              <a:t>16.04.2023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31B5D0D-75C7-4B0F-B503-1E6BABBF7D2A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1231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64C-8E6A-43F1-9FF5-F6429B9C92BB}" type="datetimeFigureOut">
              <a:rPr lang="ru-RU" smtClean="0"/>
              <a:t>16.04.2023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5D0D-75C7-4B0F-B503-1E6BABBF7D2A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384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64C-8E6A-43F1-9FF5-F6429B9C92BB}" type="datetimeFigureOut">
              <a:rPr lang="ru-RU" smtClean="0"/>
              <a:t>16.04.2023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5D0D-75C7-4B0F-B503-1E6BABBF7D2A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583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64C-8E6A-43F1-9FF5-F6429B9C92BB}" type="datetimeFigureOut">
              <a:rPr lang="ru-RU" smtClean="0"/>
              <a:t>16.04.2023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5D0D-75C7-4B0F-B503-1E6BABBF7D2A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298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64C-8E6A-43F1-9FF5-F6429B9C92BB}" type="datetimeFigureOut">
              <a:rPr lang="ru-RU" smtClean="0"/>
              <a:t>16.04.2023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5D0D-75C7-4B0F-B503-1E6BABBF7D2A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773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64C-8E6A-43F1-9FF5-F6429B9C92BB}" type="datetimeFigureOut">
              <a:rPr lang="ru-RU" smtClean="0"/>
              <a:t>16.04.2023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5D0D-75C7-4B0F-B503-1E6BABBF7D2A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309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64C-8E6A-43F1-9FF5-F6429B9C92BB}" type="datetimeFigureOut">
              <a:rPr lang="ru-RU" smtClean="0"/>
              <a:t>16.04.2023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5D0D-75C7-4B0F-B503-1E6BABBF7D2A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282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64C-8E6A-43F1-9FF5-F6429B9C92BB}" type="datetimeFigureOut">
              <a:rPr lang="ru-RU" smtClean="0"/>
              <a:t>16.04.2023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5D0D-75C7-4B0F-B503-1E6BABBF7D2A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2038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64C-8E6A-43F1-9FF5-F6429B9C92BB}" type="datetimeFigureOut">
              <a:rPr lang="ru-RU" smtClean="0"/>
              <a:t>16.04.2023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5D0D-75C7-4B0F-B503-1E6BABBF7D2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67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64C-8E6A-43F1-9FF5-F6429B9C92BB}" type="datetimeFigureOut">
              <a:rPr lang="ru-RU" smtClean="0"/>
              <a:t>16.04.2023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5D0D-75C7-4B0F-B503-1E6BABBF7D2A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201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1B1C64C-8E6A-43F1-9FF5-F6429B9C92BB}" type="datetimeFigureOut">
              <a:rPr lang="ru-RU" smtClean="0"/>
              <a:t>16.04.2023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B5D0D-75C7-4B0F-B503-1E6BABBF7D2A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6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1C64C-8E6A-43F1-9FF5-F6429B9C92BB}" type="datetimeFigureOut">
              <a:rPr lang="ru-RU" smtClean="0"/>
              <a:t>16.04.2023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31B5D0D-75C7-4B0F-B503-1E6BABBF7D2A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3777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78D571B2-31F1-9201-1AB2-4133A11094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СИМ</a:t>
            </a:r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B6EC7D89-68D5-D213-A2DB-730833A726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9994" y="3531204"/>
            <a:ext cx="10224858" cy="3474507"/>
          </a:xfrm>
        </p:spPr>
        <p:txBody>
          <a:bodyPr>
            <a:normAutofit/>
          </a:bodyPr>
          <a:lstStyle/>
          <a:p>
            <a:r>
              <a:rPr lang="ru-RU" b="1" dirty="0"/>
              <a:t>"Средство индивидуальной мобильности</a:t>
            </a:r>
            <a:r>
              <a:rPr lang="ru-RU" dirty="0"/>
              <a:t>" - транспортное средство, имеющее одно или несколько колес (роликов), предназначенное для индивидуального передвижения человека посредством использования двигателя (двигателей) (электросамокаты, электроскейтборды, гироскутеры, сигвеи, моноколеса и иные аналогичные средства).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4C05AC88-EC11-2986-A16D-8B80277A45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304" y="802298"/>
            <a:ext cx="3361963" cy="1708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433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757128F-FA96-7A8E-0EB8-80F8997C2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СИМ  (до 7 лет)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E49EA98A-F7BA-11AE-7F91-9A03506147D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b="0" i="0" dirty="0">
                <a:solidFill>
                  <a:srgbClr val="333333"/>
                </a:solidFill>
                <a:effectLst/>
                <a:latin typeface="Lato" panose="020B0604020202020204" pitchFamily="34" charset="0"/>
              </a:rPr>
              <a:t>по тротуарам,</a:t>
            </a:r>
          </a:p>
          <a:p>
            <a:r>
              <a:rPr lang="ru-RU" b="0" i="0" dirty="0">
                <a:solidFill>
                  <a:srgbClr val="333333"/>
                </a:solidFill>
                <a:effectLst/>
                <a:latin typeface="Lato" panose="020B0604020202020204" pitchFamily="34" charset="0"/>
              </a:rPr>
              <a:t> пешеходным и велопешеходным дорожкам (на стороне для движения пешеходов),</a:t>
            </a:r>
          </a:p>
          <a:p>
            <a:r>
              <a:rPr lang="ru-RU" b="0" i="0" dirty="0">
                <a:solidFill>
                  <a:srgbClr val="333333"/>
                </a:solidFill>
                <a:effectLst/>
                <a:latin typeface="Lato" panose="020B0604020202020204" pitchFamily="34" charset="0"/>
              </a:rPr>
              <a:t> в пределах пешеходных зон.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F5FE67E-D691-DCF4-B86F-DF365A5BE4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b="1" i="0" dirty="0">
                <a:solidFill>
                  <a:srgbClr val="3C763D"/>
                </a:solidFill>
                <a:effectLst/>
                <a:latin typeface="Lato" panose="020B0604020202020204" pitchFamily="34" charset="0"/>
              </a:rPr>
              <a:t>Движение детей в возрасте младше 7 лет, использующих для передвижения средства индивидуальной мобильности</a:t>
            </a:r>
            <a:r>
              <a:rPr lang="ru-RU" b="0" i="0" dirty="0">
                <a:solidFill>
                  <a:srgbClr val="333333"/>
                </a:solidFill>
                <a:effectLst/>
                <a:latin typeface="Lato" panose="020B0604020202020204" pitchFamily="34" charset="0"/>
              </a:rPr>
              <a:t>, </a:t>
            </a:r>
            <a:r>
              <a:rPr lang="ru-RU" b="0" i="0" dirty="0">
                <a:solidFill>
                  <a:srgbClr val="FF0000"/>
                </a:solidFill>
                <a:effectLst/>
                <a:latin typeface="Lato" panose="020B0604020202020204" pitchFamily="34" charset="0"/>
              </a:rPr>
              <a:t>должно осуществляться только в сопровождении взрослых.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D8B2185-0A19-920F-773A-0E2CA84E90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630" y="4290646"/>
            <a:ext cx="1973645" cy="176246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DF9D39C-D35A-A413-EB6A-5CEE41D04D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9881" y="4385426"/>
            <a:ext cx="1140051" cy="157290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85FCF0D-B20F-ED2F-62A1-CBF9BAE428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3778" y="4478574"/>
            <a:ext cx="1425311" cy="1425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528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901809-372C-7B76-852E-338C4B9B2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СИМ  (от 7 до 14)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9922BB-76FF-E144-9FF7-571EBB580F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b="0" i="0" dirty="0">
                <a:solidFill>
                  <a:srgbClr val="333333"/>
                </a:solidFill>
                <a:effectLst/>
                <a:latin typeface="Lato" panose="020B0604020202020204" pitchFamily="34" charset="0"/>
              </a:rPr>
              <a:t>по тротуарам, </a:t>
            </a:r>
          </a:p>
          <a:p>
            <a:r>
              <a:rPr lang="ru-RU" b="0" i="0" dirty="0">
                <a:solidFill>
                  <a:srgbClr val="333333"/>
                </a:solidFill>
                <a:effectLst/>
                <a:latin typeface="Lato" panose="020B0604020202020204" pitchFamily="34" charset="0"/>
              </a:rPr>
              <a:t>пешеходным,</a:t>
            </a:r>
          </a:p>
          <a:p>
            <a:r>
              <a:rPr lang="ru-RU" b="0" i="0" dirty="0">
                <a:solidFill>
                  <a:srgbClr val="333333"/>
                </a:solidFill>
                <a:effectLst/>
                <a:latin typeface="Lato" panose="020B0604020202020204" pitchFamily="34" charset="0"/>
              </a:rPr>
              <a:t> велосипедным и велопешеходным дорожкам, </a:t>
            </a:r>
          </a:p>
          <a:p>
            <a:r>
              <a:rPr lang="ru-RU" b="0" i="0" dirty="0">
                <a:solidFill>
                  <a:srgbClr val="333333"/>
                </a:solidFill>
                <a:effectLst/>
                <a:latin typeface="Lato" panose="020B0604020202020204" pitchFamily="34" charset="0"/>
              </a:rPr>
              <a:t>в пределах пешеходных зон.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F0D9ACA-4C53-25D7-5284-A86D47728B1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85879" y="2105163"/>
            <a:ext cx="1143000" cy="1143000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E34CBD63-4B42-4C94-CD07-46507AF75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379" y="3556950"/>
            <a:ext cx="114300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C015F65-C9F3-EEB0-DE78-79C5504F0E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80649" y="2089905"/>
            <a:ext cx="1140051" cy="114005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90CF149-F8C0-1FA8-3884-99901984C6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74335" y="3504063"/>
            <a:ext cx="1140051" cy="16774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64097A8-75E9-FA46-0D2E-D9615D60C4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62926" y="2089905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116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B95C8B-AB71-9353-EC54-0FFC64F5B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СИМ (старше 14 лет)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46CDA5-B18F-BF3C-F58C-2EB705A402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по велосипедной, </a:t>
            </a:r>
          </a:p>
          <a:p>
            <a:r>
              <a:rPr lang="ru-RU" dirty="0"/>
              <a:t>велопешеходной дорожкам *на стороне для велосипедистов), </a:t>
            </a:r>
          </a:p>
          <a:p>
            <a:r>
              <a:rPr lang="ru-RU" dirty="0"/>
              <a:t>проезжей части велосипедной зоны </a:t>
            </a:r>
          </a:p>
          <a:p>
            <a:r>
              <a:rPr lang="ru-RU" dirty="0"/>
              <a:t>по полосе для велосипедистов.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B9A06E5-D64B-7811-8F01-47210AC791D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939272" y="2582378"/>
            <a:ext cx="957488" cy="141011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5A595A4-117D-9AF8-A70E-F7F71A9AC3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5987" y="2010878"/>
            <a:ext cx="1143000" cy="1143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68D68E3-6B4B-D943-803D-9D1F1BAF85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6846" y="2010878"/>
            <a:ext cx="1143000" cy="1143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C3EAEFD-F67B-5D41-2430-42CB430ED2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5986" y="3887407"/>
            <a:ext cx="1143001" cy="114300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13D01F9-E80A-8090-EC01-7D8ACF98E4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32702" y="3809011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192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E2A309-31C6-80C3-59C7-B13F2D4D1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СИМ  (старше 14 лет)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6575E1-7EFE-8FE2-64B1-7B73C86F96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9151" y="2010878"/>
            <a:ext cx="5853332" cy="4164839"/>
          </a:xfrm>
        </p:spPr>
        <p:txBody>
          <a:bodyPr>
            <a:normAutofit fontScale="70000" lnSpcReduction="20000"/>
          </a:bodyPr>
          <a:lstStyle/>
          <a:p>
            <a:r>
              <a:rPr lang="ru-RU" b="0" i="0" dirty="0">
                <a:solidFill>
                  <a:srgbClr val="3C763D"/>
                </a:solidFill>
                <a:effectLst/>
                <a:latin typeface="Lato" panose="020B0604020202020204" pitchFamily="34" charset="0"/>
              </a:rPr>
              <a:t>в пешеходной зоне - в случае, если масса средства индивидуальной мобильности не превышает 35 кг;</a:t>
            </a:r>
            <a:br>
              <a:rPr lang="ru-RU" dirty="0"/>
            </a:br>
            <a:endParaRPr lang="ru-RU" dirty="0"/>
          </a:p>
          <a:p>
            <a:r>
              <a:rPr lang="ru-RU" b="0" i="0" dirty="0">
                <a:solidFill>
                  <a:srgbClr val="3C763D"/>
                </a:solidFill>
                <a:effectLst/>
                <a:latin typeface="Lato" panose="020B0604020202020204" pitchFamily="34" charset="0"/>
              </a:rPr>
              <a:t>по тротуару, пешеходной дорожке - в случае, если масса средства индивидуальной мобильности не превышает 35 кг, и при соблюдении одного из следующих условий:</a:t>
            </a:r>
            <a:br>
              <a:rPr lang="ru-RU" dirty="0"/>
            </a:br>
            <a:r>
              <a:rPr lang="ru-RU" b="0" i="0" dirty="0">
                <a:solidFill>
                  <a:srgbClr val="3C763D"/>
                </a:solidFill>
                <a:effectLst/>
                <a:latin typeface="Lato" panose="020B0604020202020204" pitchFamily="34" charset="0"/>
              </a:rPr>
              <a:t>- отсутствуют велосипедная и велопешеходная дорожки, полоса для велосипедистов либо отсутствует возможность двигаться по ним;</a:t>
            </a:r>
            <a:br>
              <a:rPr lang="ru-RU" dirty="0"/>
            </a:br>
            <a:r>
              <a:rPr lang="ru-RU" b="0" i="0" dirty="0">
                <a:solidFill>
                  <a:srgbClr val="3C763D"/>
                </a:solidFill>
                <a:effectLst/>
                <a:latin typeface="Lato" panose="020B0604020202020204" pitchFamily="34" charset="0"/>
              </a:rPr>
              <a:t>- лицо, использующее для передвижения средство индивидуальной мобильности, сопровождает ребенка в возрасте до 14 лет, использующего для передвижения средство индивидуальной мобильности, или велосипедиста в возрасте до 14 лет;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742C25-4014-F02C-4564-8748DD341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0" y="2017343"/>
            <a:ext cx="5642241" cy="3806682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по обочине в случае, если отсутствуют велосипедная и велопешеходная дорожки, полоса для велосипедистов, тротуар, пешеходная дорожка либо отсутствует возможность двигаться по ним;</a:t>
            </a:r>
          </a:p>
          <a:p>
            <a:r>
              <a:rPr lang="ru-RU" dirty="0"/>
              <a:t>по правому краю проезжей части дороги при соблюдении одновременно следующих условий:</a:t>
            </a:r>
          </a:p>
          <a:p>
            <a:r>
              <a:rPr lang="ru-RU" dirty="0"/>
              <a:t>отсутствуют велосипедная и велопешеходная дорожки, полоса для велосипедистов, тротуар, пешеходная дорожка, обочина либо отсутствует возможность двигаться по ним;</a:t>
            </a:r>
          </a:p>
          <a:p>
            <a:r>
              <a:rPr lang="ru-RU" dirty="0"/>
              <a:t>на дороге разрешено движение транспортных средств со скоростью не более 60 км/ч, а также движение велосипедов;</a:t>
            </a:r>
          </a:p>
          <a:p>
            <a:r>
              <a:rPr lang="ru-RU" dirty="0"/>
              <a:t>средство индивидуальной мобильности оборудовано тормозной системой, звуковым сигналом, световозвращателями белого цвета спереди, оранжевого или красного цвета с боковых сторон, красного цвета сзади, фарой (фонарем) белого цвета спереди</a:t>
            </a:r>
          </a:p>
        </p:txBody>
      </p:sp>
    </p:spTree>
    <p:extLst>
      <p:ext uri="{BB962C8B-B14F-4D97-AF65-F5344CB8AC3E}">
        <p14:creationId xmlns:p14="http://schemas.microsoft.com/office/powerpoint/2010/main" val="2846926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E24446A3-4C45-600A-4BA7-E39426DC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СИМ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234645D-9F9F-5923-E16A-F39157009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Лица, передвигающиеся в инвалидных колясках, ведущие мотоцикл, мопед, велосипед, средство индивидуальной мобильности, в этих случаях должны следовать по ходу движения транспортных средств.</a:t>
            </a:r>
          </a:p>
        </p:txBody>
      </p:sp>
    </p:spTree>
    <p:extLst>
      <p:ext uri="{BB962C8B-B14F-4D97-AF65-F5344CB8AC3E}">
        <p14:creationId xmlns:p14="http://schemas.microsoft.com/office/powerpoint/2010/main" val="54410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41AACA71-5AF4-A1AE-6FD0-058DC31621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2272" y="1993648"/>
            <a:ext cx="1378047" cy="1378047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8E3B99D-1072-D07D-5F97-8BF1CF364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666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272" y="3704519"/>
            <a:ext cx="1574996" cy="1588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24D68E4-E09B-C286-A7F3-6A2B0D8A0868}"/>
              </a:ext>
            </a:extLst>
          </p:cNvPr>
          <p:cNvSpPr txBox="1"/>
          <p:nvPr/>
        </p:nvSpPr>
        <p:spPr>
          <a:xfrm>
            <a:off x="3200526" y="2153864"/>
            <a:ext cx="794108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Запрещается движение пешеходов, а также лиц, использующих для передвижения средства индивидуальной мобильности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CC5664-C70A-A3A6-4C9A-23491D390CF6}"/>
              </a:ext>
            </a:extLst>
          </p:cNvPr>
          <p:cNvSpPr txBox="1"/>
          <p:nvPr/>
        </p:nvSpPr>
        <p:spPr>
          <a:xfrm>
            <a:off x="3200526" y="4175413"/>
            <a:ext cx="76034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400" dirty="0"/>
              <a:t>"Движение на средствах индивидуальной мобильности запрещено".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0B6A89D-F67F-E18B-111E-D1332743D3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18230" y="78262"/>
            <a:ext cx="1143000" cy="162877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D296DF64-0889-F367-B003-4993A037CD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99801" y="53985"/>
            <a:ext cx="1104187" cy="1653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426229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Галерея</Template>
  <TotalTime>50</TotalTime>
  <Words>414</Words>
  <Application>Microsoft Office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Lato</vt:lpstr>
      <vt:lpstr>Галерея</vt:lpstr>
      <vt:lpstr>СИМ</vt:lpstr>
      <vt:lpstr>СИМ  (до 7 лет)</vt:lpstr>
      <vt:lpstr>СИМ  (от 7 до 14)</vt:lpstr>
      <vt:lpstr>СИМ (старше 14 лет)</vt:lpstr>
      <vt:lpstr>СИМ  (старше 14 лет)</vt:lpstr>
      <vt:lpstr>СИМ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</dc:title>
  <dc:creator>Larisa</dc:creator>
  <cp:lastModifiedBy>Larisa</cp:lastModifiedBy>
  <cp:revision>1</cp:revision>
  <dcterms:created xsi:type="dcterms:W3CDTF">2023-04-16T16:41:53Z</dcterms:created>
  <dcterms:modified xsi:type="dcterms:W3CDTF">2023-04-16T17:32:46Z</dcterms:modified>
</cp:coreProperties>
</file>