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5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8" r:id="rId4"/>
    <p:sldId id="269" r:id="rId5"/>
    <p:sldId id="289" r:id="rId6"/>
    <p:sldId id="290" r:id="rId7"/>
    <p:sldId id="291" r:id="rId8"/>
    <p:sldId id="270" r:id="rId9"/>
    <p:sldId id="271" r:id="rId10"/>
    <p:sldId id="285" r:id="rId11"/>
    <p:sldId id="297" r:id="rId12"/>
    <p:sldId id="272" r:id="rId13"/>
    <p:sldId id="264" r:id="rId14"/>
    <p:sldId id="286" r:id="rId15"/>
    <p:sldId id="275" r:id="rId16"/>
    <p:sldId id="274" r:id="rId17"/>
    <p:sldId id="278" r:id="rId18"/>
    <p:sldId id="292" r:id="rId19"/>
    <p:sldId id="293" r:id="rId20"/>
    <p:sldId id="294" r:id="rId21"/>
    <p:sldId id="295" r:id="rId22"/>
    <p:sldId id="296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94660"/>
  </p:normalViewPr>
  <p:slideViewPr>
    <p:cSldViewPr snapToGrid="0">
      <p:cViewPr varScale="1">
        <p:scale>
          <a:sx n="35" d="100"/>
          <a:sy n="35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476DB-CF10-4BBC-9431-8EF62BC8D43E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1391B-A516-4E3A-B96B-5C586E40E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3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D2B1-A65A-4CB7-9368-E0509F99A80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C6EE-26D2-4FFF-8CB4-D56D7F59EB3C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EF72-150D-4B32-83D7-FCD76302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1.xml"/><Relationship Id="rId7" Type="http://schemas.openxmlformats.org/officeDocument/2006/relationships/image" Target="../media/image28.jpg"/><Relationship Id="rId12" Type="http://schemas.openxmlformats.org/officeDocument/2006/relationships/image" Target="../media/image3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slide" Target="slide2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7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eg"/><Relationship Id="rId7" Type="http://schemas.openxmlformats.org/officeDocument/2006/relationships/image" Target="../media/image4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jpg"/><Relationship Id="rId3" Type="http://schemas.openxmlformats.org/officeDocument/2006/relationships/image" Target="../media/image51.png"/><Relationship Id="rId7" Type="http://schemas.openxmlformats.org/officeDocument/2006/relationships/image" Target="../media/image54.jpg"/><Relationship Id="rId12" Type="http://schemas.microsoft.com/office/2007/relationships/hdphoto" Target="../media/hdphoto6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jpeg"/><Relationship Id="rId4" Type="http://schemas.openxmlformats.org/officeDocument/2006/relationships/image" Target="../media/image52.png"/><Relationship Id="rId9" Type="http://schemas.microsoft.com/office/2007/relationships/hdphoto" Target="../media/hdphoto5.wdp"/><Relationship Id="rId1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7.wdp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8.xml"/><Relationship Id="rId18" Type="http://schemas.openxmlformats.org/officeDocument/2006/relationships/slide" Target="slide13.xml"/><Relationship Id="rId3" Type="http://schemas.openxmlformats.org/officeDocument/2006/relationships/slide" Target="slide3.xml"/><Relationship Id="rId21" Type="http://schemas.openxmlformats.org/officeDocument/2006/relationships/slide" Target="slide16.xml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22.xml"/><Relationship Id="rId2" Type="http://schemas.openxmlformats.org/officeDocument/2006/relationships/slide" Target="slide12.xml"/><Relationship Id="rId16" Type="http://schemas.openxmlformats.org/officeDocument/2006/relationships/slide" Target="slide2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11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9.xml"/><Relationship Id="rId22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hyperlink" Target="https://deti-online.com/zagadki/zagadki-po-pravilam-dorozhnogo-dvizhenij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lr=213&amp;source=serp&amp;stype=image&amp;text=&#1087;&#1076;&#1076;%20&#1082;&#1072;&#1088;&#1090;&#1080;&#1085;&#1082;&#1072;%20&#1076;&#1077;&#1090;&#1089;&#1082;&#1072;&#1103;" TargetMode="External"/><Relationship Id="rId5" Type="http://schemas.openxmlformats.org/officeDocument/2006/relationships/hyperlink" Target="https://www.autonews.ru/news/67d931959a79471b521e3de2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zfo.gov.ru/Pictures/picnewslent/big/1360841513flag_rossii_3d-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57"/>
            <a:ext cx="12192000" cy="68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3828" y="188686"/>
            <a:ext cx="11553372" cy="6429828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hlinkClick r:id="" action="ppaction://hlinkshowjump?jump=nextslide"/>
          </p:cNvPr>
          <p:cNvSpPr/>
          <p:nvPr/>
        </p:nvSpPr>
        <p:spPr>
          <a:xfrm>
            <a:off x="5407052" y="4983370"/>
            <a:ext cx="1406923" cy="644798"/>
          </a:xfrm>
          <a:prstGeom prst="ellipse">
            <a:avLst/>
          </a:prstGeom>
          <a:solidFill>
            <a:srgbClr val="00B0F0"/>
          </a:solidFill>
          <a:ln>
            <a:solidFill>
              <a:srgbClr val="CC99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ПУСК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9734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Интерактивное пособие</a:t>
            </a:r>
          </a:p>
          <a:p>
            <a:pPr algn="ctr"/>
            <a:r>
              <a:rPr lang="ru-RU" sz="54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</a:t>
            </a:r>
            <a:r>
              <a:rPr lang="ru-RU" sz="5400" b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детей </a:t>
            </a:r>
            <a:r>
              <a:rPr lang="ru-RU" sz="54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5-7 лет</a:t>
            </a:r>
          </a:p>
          <a:p>
            <a:pPr algn="ctr"/>
            <a:r>
              <a:rPr lang="ru-RU" sz="5400" b="1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«ПДД»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04404" y="6037154"/>
            <a:ext cx="3482796" cy="59319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Автор: Сиджах Г.Д., воспитатель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06124"/>
            <a:ext cx="121919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ГБОУ г. Москвы «Школа 777 им. Героя Советского Союза Е.В. Михайлова»,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ошкольный корпус №16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87" b="100000" l="32703" r="86351">
                        <a14:foregroundMark x1="47703" y1="57853" x2="47703" y2="57853"/>
                        <a14:foregroundMark x1="54189" y1="56250" x2="54189" y2="56250"/>
                        <a14:foregroundMark x1="50135" y1="59936" x2="50135" y2="59936"/>
                        <a14:foregroundMark x1="51081" y1="66506" x2="51081" y2="66506"/>
                        <a14:foregroundMark x1="49054" y1="44712" x2="49054" y2="44712"/>
                        <a14:foregroundMark x1="57568" y1="62019" x2="57568" y2="62019"/>
                        <a14:foregroundMark x1="51486" y1="83013" x2="51757" y2="82372"/>
                        <a14:foregroundMark x1="52568" y1="88141" x2="52568" y2="88141"/>
                        <a14:foregroundMark x1="57568" y1="51763" x2="57568" y2="51763"/>
                        <a14:foregroundMark x1="53514" y1="56090" x2="53514" y2="56090"/>
                        <a14:foregroundMark x1="46622" y1="56090" x2="46622" y2="56090"/>
                        <a14:foregroundMark x1="53784" y1="55128" x2="53784" y2="55128"/>
                        <a14:foregroundMark x1="53243" y1="58333" x2="53243" y2="58333"/>
                        <a14:foregroundMark x1="48243" y1="55929" x2="48243" y2="55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35981" r="27814"/>
          <a:stretch/>
        </p:blipFill>
        <p:spPr>
          <a:xfrm>
            <a:off x="540327" y="2080591"/>
            <a:ext cx="2679951" cy="3804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0" r="99054">
                        <a14:foregroundMark x1="42297" y1="14904" x2="42297" y2="14904"/>
                        <a14:foregroundMark x1="41351" y1="9776" x2="41351" y2="9776"/>
                        <a14:foregroundMark x1="43243" y1="20673" x2="43243" y2="20673"/>
                        <a14:foregroundMark x1="47027" y1="16987" x2="47027" y2="16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0" b="28373"/>
          <a:stretch/>
        </p:blipFill>
        <p:spPr>
          <a:xfrm>
            <a:off x="8252005" y="1999075"/>
            <a:ext cx="3635195" cy="36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39559" y="242466"/>
            <a:ext cx="10450287" cy="2067864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Какой знак предупреждает о том, что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водитель должен снизить скорость и быть готовым к внезапному появлению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диких животных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дороге.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11" name="Овал 10">
            <a:hlinkClick r:id="" action="ppaction://noaction"/>
          </p:cNvPr>
          <p:cNvSpPr/>
          <p:nvPr/>
        </p:nvSpPr>
        <p:spPr>
          <a:xfrm>
            <a:off x="0" y="0"/>
            <a:ext cx="588778" cy="90886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AutoShape 6" descr="Kutafiya Tower2.JPG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ятиугольник 11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" b="100000" l="0" r="100000">
                        <a14:foregroundMark x1="24429" y1="95276" x2="24429" y2="95276"/>
                        <a14:foregroundMark x1="34446" y1="63189" x2="34446" y2="63189"/>
                        <a14:foregroundMark x1="59402" y1="76378" x2="59402" y2="76378"/>
                        <a14:foregroundMark x1="73111" y1="94488" x2="31986" y2="93898"/>
                        <a14:foregroundMark x1="31986" y1="58858" x2="31986" y2="58858"/>
                        <a14:foregroundMark x1="49385" y1="41535" x2="49385" y2="41535"/>
                        <a14:backgroundMark x1="10193" y1="20472" x2="10193" y2="20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97" y="2329534"/>
            <a:ext cx="4070402" cy="3634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44" y="2444750"/>
            <a:ext cx="3851996" cy="3403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96685" y="399459"/>
            <a:ext cx="10784114" cy="964885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запрещающие знаки!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0" y="0"/>
            <a:ext cx="588778" cy="908864"/>
          </a:xfrm>
          <a:prstGeom prst="ellipse">
            <a:avLst/>
          </a:prstGeom>
          <a:solidFill>
            <a:srgbClr val="F731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ятиугольник 11">
            <a:hlinkClick r:id="rId4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99" y="4192155"/>
            <a:ext cx="1890011" cy="1890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79" y="4165430"/>
            <a:ext cx="1890011" cy="1890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52" y="1839385"/>
            <a:ext cx="1937214" cy="1937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99" y="1839385"/>
            <a:ext cx="1956453" cy="19564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05" y="1839385"/>
            <a:ext cx="1882178" cy="18821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52" y="1863187"/>
            <a:ext cx="1803400" cy="1803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03" y="4244064"/>
            <a:ext cx="1863747" cy="18637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94" y="4192155"/>
            <a:ext cx="1954172" cy="19558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805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233713" y="428486"/>
            <a:ext cx="9681029" cy="964885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</a:t>
            </a:r>
            <a:r>
              <a:rPr lang="ru-RU" sz="3600" b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знаки сервиса!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вал 7">
            <a:hlinkClick r:id="" action="ppaction://noaction"/>
          </p:cNvPr>
          <p:cNvSpPr/>
          <p:nvPr/>
        </p:nvSpPr>
        <p:spPr>
          <a:xfrm>
            <a:off x="0" y="0"/>
            <a:ext cx="588778" cy="908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ятиугольник 9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2" y="1824436"/>
            <a:ext cx="2066760" cy="3093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49" y="1608843"/>
            <a:ext cx="3969885" cy="3544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555" r="29514" b="833"/>
          <a:stretch/>
        </p:blipFill>
        <p:spPr>
          <a:xfrm>
            <a:off x="9376388" y="1824436"/>
            <a:ext cx="2060600" cy="30865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 r="51143" b="9596"/>
          <a:stretch/>
        </p:blipFill>
        <p:spPr>
          <a:xfrm>
            <a:off x="5784840" y="1837939"/>
            <a:ext cx="3257550" cy="30861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768262" y="1"/>
            <a:ext cx="11316797" cy="154561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Найди картинки, на которых изображено нарушение правила поведения в машине!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12" name="Прямоугольник 11">
            <a:hlinkClick r:id="" action="ppaction://noaction"/>
          </p:cNvPr>
          <p:cNvSpPr/>
          <p:nvPr/>
        </p:nvSpPr>
        <p:spPr>
          <a:xfrm>
            <a:off x="0" y="0"/>
            <a:ext cx="612687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AutoShape 2" descr="http://img1.liveinternet.ru/images/attach/c/2/84/147/84147343_Gimn_Rossii.jpg"/>
          <p:cNvSpPr>
            <a:spLocks noChangeAspect="1" noChangeArrowheads="1"/>
          </p:cNvSpPr>
          <p:nvPr/>
        </p:nvSpPr>
        <p:spPr bwMode="auto">
          <a:xfrm>
            <a:off x="155575" y="-1858963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ятиугольник 12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7" y="1651001"/>
            <a:ext cx="3159293" cy="223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17" y="2819083"/>
            <a:ext cx="4235716" cy="2601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11111" r="5078" b="18148"/>
          <a:stretch/>
        </p:blipFill>
        <p:spPr>
          <a:xfrm>
            <a:off x="1689352" y="4139488"/>
            <a:ext cx="2178804" cy="2261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4182855"/>
            <a:ext cx="2298700" cy="22183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85" y="1738828"/>
            <a:ext cx="3615075" cy="225080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895350" y="0"/>
            <a:ext cx="10401300" cy="1514855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Где изображено правильное поведение при переходе дороги?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Как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нельзя переходить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дорогу (проезжую часть)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?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>
            <a:hlinkClick r:id="" action="ppaction://noaction"/>
          </p:cNvPr>
          <p:cNvSpPr/>
          <p:nvPr/>
        </p:nvSpPr>
        <p:spPr>
          <a:xfrm>
            <a:off x="0" y="0"/>
            <a:ext cx="612687" cy="64633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ятиугольник 19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11" name="Пятиугольник 10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-185" r="20301" b="3800"/>
          <a:stretch/>
        </p:blipFill>
        <p:spPr>
          <a:xfrm>
            <a:off x="1105144" y="1830696"/>
            <a:ext cx="3870960" cy="3657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r="44722" b="40000"/>
          <a:stretch/>
        </p:blipFill>
        <p:spPr>
          <a:xfrm>
            <a:off x="6056752" y="2033896"/>
            <a:ext cx="5054600" cy="32512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10" name="Скругленный прямоугольник 9">
            <a:hlinkClick r:id="" action="ppaction://noaction"/>
          </p:cNvPr>
          <p:cNvSpPr/>
          <p:nvPr/>
        </p:nvSpPr>
        <p:spPr>
          <a:xfrm>
            <a:off x="2349895" y="388905"/>
            <a:ext cx="8103112" cy="1033495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Каким машинам разрешается ехать на красный сигнал светофора?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0" y="0"/>
            <a:ext cx="612687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ятиугольник 11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95" y="1987946"/>
            <a:ext cx="4021828" cy="1391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10" y="1759896"/>
            <a:ext cx="3498850" cy="1966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85" y="3907252"/>
            <a:ext cx="2730500" cy="20373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09" y="3882933"/>
            <a:ext cx="1981200" cy="1981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612687" y="170709"/>
            <a:ext cx="11472373" cy="1582220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Как перейти на противоположную сторону, выйдя из автобуса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? Найди изображение с правильным поведением на дороге!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0" y="0"/>
            <a:ext cx="612687" cy="646331"/>
          </a:xfrm>
          <a:prstGeom prst="rect">
            <a:avLst/>
          </a:prstGeom>
          <a:solidFill>
            <a:srgbClr val="F731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ятиугольник 9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43545" r="16520" b="1588"/>
          <a:stretch/>
        </p:blipFill>
        <p:spPr>
          <a:xfrm>
            <a:off x="8173098" y="2385451"/>
            <a:ext cx="3569975" cy="2258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4778" r="32303" b="28214"/>
          <a:stretch/>
        </p:blipFill>
        <p:spPr>
          <a:xfrm>
            <a:off x="415055" y="2385041"/>
            <a:ext cx="3372860" cy="2269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6" b="25555"/>
          <a:stretch/>
        </p:blipFill>
        <p:spPr>
          <a:xfrm>
            <a:off x="4217877" y="2385041"/>
            <a:ext cx="3525259" cy="22914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1469811" y="148477"/>
            <a:ext cx="9173028" cy="1096136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акая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экипировка должна быть при езде на велосипеде 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самокате?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0" y="0"/>
            <a:ext cx="61268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ятиугольник 8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50" y="1497517"/>
            <a:ext cx="2160843" cy="214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6" y="3978224"/>
            <a:ext cx="1944170" cy="18750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7685" l="10621" r="4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7017" r="48873" b="4310"/>
          <a:stretch/>
        </p:blipFill>
        <p:spPr>
          <a:xfrm>
            <a:off x="9737979" y="2754492"/>
            <a:ext cx="2089749" cy="3353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4" t="7855" r="3434" b="51521"/>
          <a:stretch/>
        </p:blipFill>
        <p:spPr>
          <a:xfrm>
            <a:off x="5483491" y="3961392"/>
            <a:ext cx="4152275" cy="19037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91" b="86047" l="29222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4" t="8002" r="49242" b="19897"/>
          <a:stretch/>
        </p:blipFill>
        <p:spPr>
          <a:xfrm>
            <a:off x="7963128" y="1517251"/>
            <a:ext cx="1295514" cy="21268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4591" r="16266" b="5136"/>
          <a:stretch/>
        </p:blipFill>
        <p:spPr>
          <a:xfrm>
            <a:off x="1024191" y="1497517"/>
            <a:ext cx="1548833" cy="21465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027" b="74595" l="10000" r="93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80" y="581329"/>
            <a:ext cx="2629873" cy="26298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6930" r="5984" b="17036"/>
          <a:stretch/>
        </p:blipFill>
        <p:spPr>
          <a:xfrm>
            <a:off x="5405944" y="1497517"/>
            <a:ext cx="2255223" cy="21465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95" y="3949517"/>
            <a:ext cx="1903751" cy="19037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8058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1193800" y="435600"/>
            <a:ext cx="9982200" cy="1891899"/>
          </a:xfrm>
          <a:prstGeom prst="roundRect">
            <a:avLst/>
          </a:prstGeom>
          <a:solidFill>
            <a:srgbClr val="CC99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 какой мне ехать свет,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Чтобы не наделать бед?   </a:t>
            </a:r>
          </a:p>
        </p:txBody>
      </p:sp>
      <p:sp>
        <p:nvSpPr>
          <p:cNvPr id="8" name="Овал 7">
            <a:hlinkClick r:id="" action="ppaction://noaction"/>
          </p:cNvPr>
          <p:cNvSpPr/>
          <p:nvPr/>
        </p:nvSpPr>
        <p:spPr>
          <a:xfrm>
            <a:off x="0" y="0"/>
            <a:ext cx="871200" cy="871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ятиугольник 11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sp>
        <p:nvSpPr>
          <p:cNvPr id="3" name="Овал 2"/>
          <p:cNvSpPr/>
          <p:nvPr/>
        </p:nvSpPr>
        <p:spPr>
          <a:xfrm>
            <a:off x="2173599" y="2862942"/>
            <a:ext cx="1814201" cy="18106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30197" y="2862942"/>
            <a:ext cx="1814201" cy="181065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01898" y="2862942"/>
            <a:ext cx="1814201" cy="181065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1696750" y="321117"/>
            <a:ext cx="9145421" cy="1086769"/>
          </a:xfrm>
          <a:prstGeom prst="roundRect">
            <a:avLst/>
          </a:prstGeom>
          <a:solidFill>
            <a:srgbClr val="CC99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Какое животное мы вспоминаем, когда говорим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про пешеходный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переход?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Овал 12">
            <a:hlinkClick r:id="" action="ppaction://noaction"/>
          </p:cNvPr>
          <p:cNvSpPr/>
          <p:nvPr/>
        </p:nvSpPr>
        <p:spPr>
          <a:xfrm>
            <a:off x="0" y="0"/>
            <a:ext cx="871200" cy="871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ятиугольник 13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86" y="1886421"/>
            <a:ext cx="2615756" cy="3790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1" b="100000" l="0" r="991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76" y="1754061"/>
            <a:ext cx="1883057" cy="1883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54" y="3440421"/>
            <a:ext cx="3100152" cy="31001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000">
                        <a14:foregroundMark x1="38000" y1="86709" x2="38000" y2="86709"/>
                        <a14:foregroundMark x1="46333" y1="78692" x2="46333" y2="78692"/>
                        <a14:foregroundMark x1="45000" y1="65612" x2="46000" y2="93882"/>
                        <a14:foregroundMark x1="35000" y1="72363" x2="37333" y2="93038"/>
                        <a14:foregroundMark x1="77000" y1="74473" x2="74667" y2="96835"/>
                        <a14:foregroundMark x1="25333" y1="10338" x2="30333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2" y="3973402"/>
            <a:ext cx="2743239" cy="2167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07" y="1697534"/>
            <a:ext cx="3413802" cy="227586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hlinkClick r:id="" action="ppaction://noaction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CC">
                  <a:alpha val="96000"/>
                </a:srgbClr>
              </a:gs>
              <a:gs pos="76000">
                <a:schemeClr val="accent4">
                  <a:lumMod val="20000"/>
                  <a:lumOff val="80000"/>
                  <a:alpha val="3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501137" y="1399328"/>
            <a:ext cx="5261997" cy="1689111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Дорожные знаки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6431075" y="1396940"/>
            <a:ext cx="5261997" cy="1689111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Какой знак?</a:t>
            </a:r>
          </a:p>
          <a:p>
            <a:pPr algn="ctr"/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501136" y="3694158"/>
            <a:ext cx="5261997" cy="1689111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Вопросы на засыпку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>
            <a:hlinkClick r:id="" action="ppaction://noaction"/>
          </p:cNvPr>
          <p:cNvSpPr/>
          <p:nvPr/>
        </p:nvSpPr>
        <p:spPr>
          <a:xfrm>
            <a:off x="6451993" y="3669913"/>
            <a:ext cx="5261997" cy="1689111"/>
          </a:xfrm>
          <a:prstGeom prst="roundRect">
            <a:avLst/>
          </a:prstGeom>
          <a:solidFill>
            <a:srgbClr val="CC99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Отгадай!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Восьмиугольник 17">
            <a:hlinkClick r:id="rId3" action="ppaction://hlinksldjump"/>
          </p:cNvPr>
          <p:cNvSpPr/>
          <p:nvPr/>
        </p:nvSpPr>
        <p:spPr>
          <a:xfrm>
            <a:off x="982436" y="2000781"/>
            <a:ext cx="720000" cy="852607"/>
          </a:xfrm>
          <a:prstGeom prst="octagon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Восьмиугольник 18">
            <a:hlinkClick r:id="rId4" action="ppaction://hlinksldjump"/>
          </p:cNvPr>
          <p:cNvSpPr/>
          <p:nvPr/>
        </p:nvSpPr>
        <p:spPr>
          <a:xfrm>
            <a:off x="1877786" y="2019831"/>
            <a:ext cx="720000" cy="852607"/>
          </a:xfrm>
          <a:prstGeom prst="octagon">
            <a:avLst/>
          </a:prstGeom>
          <a:solidFill>
            <a:srgbClr val="00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Восьмиугольник 19">
            <a:hlinkClick r:id="rId5" action="ppaction://hlinksldjump"/>
          </p:cNvPr>
          <p:cNvSpPr/>
          <p:nvPr/>
        </p:nvSpPr>
        <p:spPr>
          <a:xfrm>
            <a:off x="2773136" y="2019831"/>
            <a:ext cx="720000" cy="852607"/>
          </a:xfrm>
          <a:prstGeom prst="octagon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Восьмиугольник 20">
            <a:hlinkClick r:id="rId6" action="ppaction://hlinksldjump"/>
          </p:cNvPr>
          <p:cNvSpPr/>
          <p:nvPr/>
        </p:nvSpPr>
        <p:spPr>
          <a:xfrm>
            <a:off x="3668486" y="2038881"/>
            <a:ext cx="720000" cy="852607"/>
          </a:xfrm>
          <a:prstGeom prst="octagon">
            <a:avLst/>
          </a:prstGeom>
          <a:solidFill>
            <a:srgbClr val="F731DF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Овал 21">
            <a:hlinkClick r:id="rId7" action="ppaction://hlinksldjump"/>
          </p:cNvPr>
          <p:cNvSpPr/>
          <p:nvPr/>
        </p:nvSpPr>
        <p:spPr>
          <a:xfrm>
            <a:off x="6991219" y="1998132"/>
            <a:ext cx="588778" cy="90886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7886569" y="2017182"/>
            <a:ext cx="588778" cy="908864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Овал 23">
            <a:hlinkClick r:id="rId9" action="ppaction://hlinksldjump"/>
          </p:cNvPr>
          <p:cNvSpPr/>
          <p:nvPr/>
        </p:nvSpPr>
        <p:spPr>
          <a:xfrm>
            <a:off x="8781919" y="2017182"/>
            <a:ext cx="588778" cy="908864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Овал 24">
            <a:hlinkClick r:id="rId10" action="ppaction://hlinksldjump"/>
          </p:cNvPr>
          <p:cNvSpPr/>
          <p:nvPr/>
        </p:nvSpPr>
        <p:spPr>
          <a:xfrm>
            <a:off x="9677269" y="2036232"/>
            <a:ext cx="588778" cy="908864"/>
          </a:xfrm>
          <a:prstGeom prst="ellipse">
            <a:avLst/>
          </a:prstGeom>
          <a:solidFill>
            <a:srgbClr val="F731DF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Восьмиугольник 25">
            <a:hlinkClick r:id="rId11" action="ppaction://hlinksldjump"/>
          </p:cNvPr>
          <p:cNvSpPr/>
          <p:nvPr/>
        </p:nvSpPr>
        <p:spPr>
          <a:xfrm>
            <a:off x="4582886" y="2057931"/>
            <a:ext cx="720000" cy="852607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Овал 26">
            <a:hlinkClick r:id="rId2" action="ppaction://hlinksldjump"/>
          </p:cNvPr>
          <p:cNvSpPr/>
          <p:nvPr/>
        </p:nvSpPr>
        <p:spPr>
          <a:xfrm>
            <a:off x="10610719" y="2036232"/>
            <a:ext cx="588778" cy="9088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61863" y="395138"/>
            <a:ext cx="5196387" cy="7239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ВЫБЕРИ ИГРУ</a:t>
            </a:r>
            <a:endParaRPr lang="ru-RU" sz="5400" b="1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FFFF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Пятиугольник 29">
            <a:hlinkClick r:id="" action="ppaction://hlinkshowjump?jump=nextslide"/>
          </p:cNvPr>
          <p:cNvSpPr/>
          <p:nvPr/>
        </p:nvSpPr>
        <p:spPr>
          <a:xfrm>
            <a:off x="10788916" y="6179100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31" name="Пятиугольник 30">
            <a:hlinkClick r:id="rId12" action="ppaction://hlinksldjump"/>
          </p:cNvPr>
          <p:cNvSpPr/>
          <p:nvPr/>
        </p:nvSpPr>
        <p:spPr>
          <a:xfrm flipH="1">
            <a:off x="106940" y="615007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ССЫЛКИ</a:t>
            </a:r>
            <a:endParaRPr lang="ru-RU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Овал 31">
            <a:hlinkClick r:id="rId13" action="ppaction://hlinksldjump"/>
          </p:cNvPr>
          <p:cNvSpPr/>
          <p:nvPr/>
        </p:nvSpPr>
        <p:spPr>
          <a:xfrm>
            <a:off x="6691301" y="4317383"/>
            <a:ext cx="871200" cy="871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Овал 32">
            <a:hlinkClick r:id="rId14" action="ppaction://hlinksldjump"/>
          </p:cNvPr>
          <p:cNvSpPr/>
          <p:nvPr/>
        </p:nvSpPr>
        <p:spPr>
          <a:xfrm>
            <a:off x="7669778" y="4286556"/>
            <a:ext cx="871200" cy="871200"/>
          </a:xfrm>
          <a:prstGeom prst="ellipse">
            <a:avLst/>
          </a:prstGeom>
          <a:solidFill>
            <a:srgbClr val="00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Овал 33">
            <a:hlinkClick r:id="rId15" action="ppaction://hlinksldjump"/>
          </p:cNvPr>
          <p:cNvSpPr/>
          <p:nvPr/>
        </p:nvSpPr>
        <p:spPr>
          <a:xfrm>
            <a:off x="8664882" y="4303182"/>
            <a:ext cx="871200" cy="8712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Овал 34">
            <a:hlinkClick r:id="rId16" action="ppaction://hlinksldjump"/>
          </p:cNvPr>
          <p:cNvSpPr/>
          <p:nvPr/>
        </p:nvSpPr>
        <p:spPr>
          <a:xfrm>
            <a:off x="9643358" y="4322232"/>
            <a:ext cx="871200" cy="871200"/>
          </a:xfrm>
          <a:prstGeom prst="ellipse">
            <a:avLst/>
          </a:prstGeom>
          <a:solidFill>
            <a:srgbClr val="F731DF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Овал 35">
            <a:hlinkClick r:id="rId17" action="ppaction://hlinksldjump"/>
          </p:cNvPr>
          <p:cNvSpPr/>
          <p:nvPr/>
        </p:nvSpPr>
        <p:spPr>
          <a:xfrm>
            <a:off x="10610059" y="4322232"/>
            <a:ext cx="871200" cy="871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Прямоугольник 36">
            <a:hlinkClick r:id="rId18" action="ppaction://hlinksldjump"/>
          </p:cNvPr>
          <p:cNvSpPr/>
          <p:nvPr/>
        </p:nvSpPr>
        <p:spPr>
          <a:xfrm>
            <a:off x="1031055" y="4413784"/>
            <a:ext cx="61268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>
            <a:hlinkClick r:id="rId19" action="ppaction://hlinksldjump"/>
          </p:cNvPr>
          <p:cNvSpPr/>
          <p:nvPr/>
        </p:nvSpPr>
        <p:spPr>
          <a:xfrm>
            <a:off x="1926405" y="4432834"/>
            <a:ext cx="612687" cy="646331"/>
          </a:xfrm>
          <a:prstGeom prst="rect">
            <a:avLst/>
          </a:prstGeom>
          <a:solidFill>
            <a:srgbClr val="00FF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>
            <a:hlinkClick r:id="rId20" action="ppaction://hlinksldjump"/>
          </p:cNvPr>
          <p:cNvSpPr/>
          <p:nvPr/>
        </p:nvSpPr>
        <p:spPr>
          <a:xfrm>
            <a:off x="2821755" y="4432834"/>
            <a:ext cx="612687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>
            <a:hlinkClick r:id="rId21" action="ppaction://hlinksldjump"/>
          </p:cNvPr>
          <p:cNvSpPr/>
          <p:nvPr/>
        </p:nvSpPr>
        <p:spPr>
          <a:xfrm>
            <a:off x="3717105" y="4451884"/>
            <a:ext cx="612687" cy="646331"/>
          </a:xfrm>
          <a:prstGeom prst="rect">
            <a:avLst/>
          </a:prstGeom>
          <a:solidFill>
            <a:srgbClr val="F731DF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>
            <a:hlinkClick r:id="rId22" action="ppaction://hlinksldjump"/>
          </p:cNvPr>
          <p:cNvSpPr/>
          <p:nvPr/>
        </p:nvSpPr>
        <p:spPr>
          <a:xfrm>
            <a:off x="4650555" y="4451884"/>
            <a:ext cx="61268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1231931" y="1891782"/>
            <a:ext cx="5587969" cy="2814448"/>
          </a:xfrm>
          <a:prstGeom prst="roundRect">
            <a:avLst/>
          </a:prstGeom>
          <a:solidFill>
            <a:srgbClr val="CC99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 обочинах стоят,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Молча с нами говорят.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Всем готовы помогать.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Главное – их понимать.</a:t>
            </a:r>
          </a:p>
        </p:txBody>
      </p:sp>
      <p:sp>
        <p:nvSpPr>
          <p:cNvPr id="14" name="Овал 13">
            <a:hlinkClick r:id="" action="ppaction://noaction"/>
          </p:cNvPr>
          <p:cNvSpPr/>
          <p:nvPr/>
        </p:nvSpPr>
        <p:spPr>
          <a:xfrm>
            <a:off x="0" y="0"/>
            <a:ext cx="871200" cy="8712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ятиугольник 17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2"/>
          <a:stretch/>
        </p:blipFill>
        <p:spPr>
          <a:xfrm>
            <a:off x="7422400" y="1891782"/>
            <a:ext cx="3366516" cy="290702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059397" y="4987458"/>
            <a:ext cx="1611087" cy="5297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1437492" y="2007142"/>
            <a:ext cx="5477520" cy="3062163"/>
          </a:xfrm>
          <a:prstGeom prst="roundRect">
            <a:avLst/>
          </a:prstGeom>
          <a:solidFill>
            <a:srgbClr val="CC99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 тремя глазами живет,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 очереди мигает,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Как мигнет —</a:t>
            </a:r>
          </a:p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Порядок наведет.</a:t>
            </a:r>
          </a:p>
        </p:txBody>
      </p:sp>
      <p:sp>
        <p:nvSpPr>
          <p:cNvPr id="15" name="Овал 14">
            <a:hlinkClick r:id="" action="ppaction://noaction"/>
          </p:cNvPr>
          <p:cNvSpPr/>
          <p:nvPr/>
        </p:nvSpPr>
        <p:spPr>
          <a:xfrm>
            <a:off x="0" y="0"/>
            <a:ext cx="871200" cy="871200"/>
          </a:xfrm>
          <a:prstGeom prst="ellipse">
            <a:avLst/>
          </a:prstGeom>
          <a:solidFill>
            <a:srgbClr val="F731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ятиугольник 10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t="1778" r="31245" b="2666"/>
          <a:stretch/>
        </p:blipFill>
        <p:spPr>
          <a:xfrm>
            <a:off x="8196449" y="2452922"/>
            <a:ext cx="2119282" cy="301752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450547" y="1556069"/>
            <a:ext cx="1611087" cy="52977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581001"/>
            <a:ext cx="12191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2159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ССЫЛКИ</a:t>
            </a:r>
            <a:endParaRPr lang="ru-RU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1833855" y="2312068"/>
            <a:ext cx="5091450" cy="2383362"/>
          </a:xfrm>
          <a:prstGeom prst="roundRect">
            <a:avLst/>
          </a:prstGeom>
          <a:solidFill>
            <a:srgbClr val="CC99FF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Я в кругу с обводом красным,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Это значит — тут опасно!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Тут, поймите, запрещенье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Пешеходного движенья. </a:t>
            </a:r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0" y="0"/>
            <a:ext cx="871200" cy="871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ятиугольник 11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89" y="3503749"/>
            <a:ext cx="2604062" cy="2604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42" y="358122"/>
            <a:ext cx="2687155" cy="268715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0" r="99054">
                        <a14:foregroundMark x1="42297" y1="14904" x2="42297" y2="14904"/>
                        <a14:foregroundMark x1="41351" y1="9776" x2="41351" y2="9776"/>
                        <a14:foregroundMark x1="43243" y1="20673" x2="43243" y2="20673"/>
                        <a14:foregroundMark x1="47027" y1="16987" x2="47027" y2="16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00" b="28373"/>
          <a:stretch/>
        </p:blipFill>
        <p:spPr>
          <a:xfrm>
            <a:off x="3963806" y="683656"/>
            <a:ext cx="4264387" cy="4257229"/>
          </a:xfrm>
          <a:prstGeom prst="rect">
            <a:avLst/>
          </a:prstGeom>
        </p:spPr>
      </p:pic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110428" y="0"/>
            <a:ext cx="12192000" cy="6858000"/>
          </a:xfrm>
          <a:prstGeom prst="rect">
            <a:avLst/>
          </a:prstGeom>
          <a:gradFill>
            <a:gsLst>
              <a:gs pos="0">
                <a:srgbClr val="FFFFCC">
                  <a:alpha val="96000"/>
                </a:srgbClr>
              </a:gs>
              <a:gs pos="76000">
                <a:schemeClr val="accent4">
                  <a:lumMod val="20000"/>
                  <a:lumOff val="80000"/>
                  <a:alpha val="30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сточники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(интернет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ресурсы):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Изображения и описание дорожных знаков: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hlinkClick r:id="rId5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hlinkClick r:id="rId5"/>
              </a:rPr>
              <a:t>://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hlinkClick r:id="rId5"/>
              </a:rPr>
              <a:t>www.autonews.ru/news/67d931959a79471b521e3de2</a:t>
            </a:r>
            <a:endParaRPr lang="ru-RU" sz="3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Иллюстрации:  </a:t>
            </a:r>
            <a:r>
              <a:rPr lang="en-US" sz="3200" dirty="0" smtClean="0">
                <a:hlinkClick r:id="rId6"/>
              </a:rPr>
              <a:t>https</a:t>
            </a:r>
            <a:r>
              <a:rPr lang="en-US" sz="3200" dirty="0">
                <a:hlinkClick r:id="rId6"/>
              </a:rPr>
              <a:t>://yandex.ru/images/search?lr=213&amp;source=serp&amp;stype=image&amp;text=</a:t>
            </a:r>
            <a:r>
              <a:rPr lang="ru-RU" sz="3200" dirty="0" smtClean="0">
                <a:hlinkClick r:id="rId6"/>
              </a:rPr>
              <a:t>пдд%20картинка%20детская</a:t>
            </a:r>
            <a:endParaRPr lang="ru-R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Загадки: </a:t>
            </a:r>
            <a:r>
              <a:rPr lang="en-US" sz="3200" dirty="0" smtClean="0">
                <a:hlinkClick r:id="rId7"/>
              </a:rPr>
              <a:t>https</a:t>
            </a:r>
            <a:r>
              <a:rPr lang="en-US" sz="3200" dirty="0">
                <a:hlinkClick r:id="rId7"/>
              </a:rPr>
              <a:t>://deti-online.com/zagadki/zagadki-po-pravilam-dorozhnogo-dvizhenija</a:t>
            </a:r>
            <a:r>
              <a:rPr lang="en-US" sz="3200" dirty="0" smtClean="0">
                <a:hlinkClick r:id="rId7"/>
              </a:rPr>
              <a:t>/</a:t>
            </a:r>
            <a:endParaRPr lang="ru-RU" sz="3200" dirty="0" smtClean="0"/>
          </a:p>
          <a:p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endParaRPr lang="ru-RU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ятиугольник 5">
            <a:hlinkClick r:id="rId8" action="ppaction://hlinksldjump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  <a:endParaRPr lang="ru-RU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2456954" y="566892"/>
            <a:ext cx="7455672" cy="1248656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акой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из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этих дорожных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знаков называется «Внимание, дети!»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sp>
        <p:nvSpPr>
          <p:cNvPr id="9" name="Пятиугольник 8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10" name="Восьмиугольник 9">
            <a:hlinkClick r:id="rId3" action="ppaction://hlinksldjump"/>
          </p:cNvPr>
          <p:cNvSpPr/>
          <p:nvPr/>
        </p:nvSpPr>
        <p:spPr>
          <a:xfrm>
            <a:off x="0" y="0"/>
            <a:ext cx="720000" cy="852607"/>
          </a:xfrm>
          <a:prstGeom prst="oct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9" y="2180469"/>
            <a:ext cx="3652231" cy="3280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24" y="2180469"/>
            <a:ext cx="3280545" cy="3280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82" y="2181879"/>
            <a:ext cx="2256815" cy="32791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2480523" y="532476"/>
            <a:ext cx="7272808" cy="707231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знак «Подземный переход»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ятиугольник 12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14" name="Восьмиугольник 13">
            <a:hlinkClick r:id="rId2" action="ppaction://hlinksldjump"/>
          </p:cNvPr>
          <p:cNvSpPr/>
          <p:nvPr/>
        </p:nvSpPr>
        <p:spPr>
          <a:xfrm>
            <a:off x="0" y="0"/>
            <a:ext cx="720000" cy="852607"/>
          </a:xfrm>
          <a:prstGeom prst="octagon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ятиугольник 9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87" y="2142365"/>
            <a:ext cx="3164289" cy="3096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70" y="2120406"/>
            <a:ext cx="3145460" cy="3118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2" y="2120406"/>
            <a:ext cx="3083094" cy="30963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856343" y="217682"/>
            <a:ext cx="10940915" cy="2045832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знак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«Железнодорожный переезд со шлагбаумом» – предупреждает о наличии впереди переезда через ж/д пути оборудованного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шлагбаумом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Восьмиугольник 8">
            <a:hlinkClick r:id="rId2" action="ppaction://hlinksldjump"/>
          </p:cNvPr>
          <p:cNvSpPr/>
          <p:nvPr/>
        </p:nvSpPr>
        <p:spPr>
          <a:xfrm>
            <a:off x="0" y="0"/>
            <a:ext cx="720000" cy="852607"/>
          </a:xfrm>
          <a:prstGeom prst="oct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ятиугольник 12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78" y="2780687"/>
            <a:ext cx="3095010" cy="2806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5" y="2811140"/>
            <a:ext cx="3065795" cy="2780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23" y="2807259"/>
            <a:ext cx="2814862" cy="28272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1403084" y="532477"/>
            <a:ext cx="9385831" cy="585123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знак «Пункт медицинской помощи»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Восьмиугольник 8">
            <a:hlinkClick r:id="rId2" action="ppaction://hlinksldjump"/>
          </p:cNvPr>
          <p:cNvSpPr/>
          <p:nvPr/>
        </p:nvSpPr>
        <p:spPr>
          <a:xfrm>
            <a:off x="0" y="0"/>
            <a:ext cx="720000" cy="852607"/>
          </a:xfrm>
          <a:prstGeom prst="octagon">
            <a:avLst/>
          </a:prstGeom>
          <a:solidFill>
            <a:srgbClr val="F731D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ятиугольник 10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66" y="1842165"/>
            <a:ext cx="2454060" cy="3653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10" y="1808825"/>
            <a:ext cx="2465667" cy="3665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25" y="1820725"/>
            <a:ext cx="2450436" cy="36535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957943" y="532476"/>
            <a:ext cx="10755086" cy="1049581"/>
          </a:xfrm>
          <a:prstGeom prst="round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знак «Скользкая </a:t>
            </a:r>
            <a:r>
              <a:rPr lang="ru-RU" sz="3600" b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дорога»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Восьмиугольник 8">
            <a:hlinkClick r:id="rId2" action="ppaction://hlinksldjump"/>
          </p:cNvPr>
          <p:cNvSpPr/>
          <p:nvPr/>
        </p:nvSpPr>
        <p:spPr>
          <a:xfrm>
            <a:off x="0" y="0"/>
            <a:ext cx="720000" cy="852607"/>
          </a:xfrm>
          <a:prstGeom prst="oct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ятиугольник 10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2583947"/>
            <a:ext cx="3005693" cy="2685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14" y="2530432"/>
            <a:ext cx="3059087" cy="2704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33" y="2530431"/>
            <a:ext cx="3068284" cy="27393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96685" y="399459"/>
            <a:ext cx="10784114" cy="964885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Найди предупреждающие знаки!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ятиугольник 7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9" name="Овал 8">
            <a:hlinkClick r:id="" action="ppaction://noaction"/>
          </p:cNvPr>
          <p:cNvSpPr/>
          <p:nvPr/>
        </p:nvSpPr>
        <p:spPr>
          <a:xfrm>
            <a:off x="0" y="0"/>
            <a:ext cx="588778" cy="9088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ятиугольник 9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08" y="1808887"/>
            <a:ext cx="2121497" cy="2130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46" y="3894817"/>
            <a:ext cx="2180868" cy="2171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3908962"/>
            <a:ext cx="2124544" cy="2143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9" y="1564159"/>
            <a:ext cx="2372267" cy="2130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13" y="1574497"/>
            <a:ext cx="2353405" cy="21243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>
            <a:hlinkClick r:id="" action="ppaction://hlinkshowjump?jump=nextslide"/>
          </p:cNvPr>
          <p:cNvSpPr/>
          <p:nvPr/>
        </p:nvSpPr>
        <p:spPr>
          <a:xfrm>
            <a:off x="10788916" y="6107811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ВПЕРЕД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704860" y="384944"/>
            <a:ext cx="8847026" cy="964885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Какой это знак?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0" y="0"/>
            <a:ext cx="588778" cy="908864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79322" y="4130835"/>
            <a:ext cx="3178628" cy="4209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</a:t>
            </a:r>
            <a:r>
              <a:rPr lang="ru-RU" sz="2000" b="1" dirty="0" smtClean="0"/>
              <a:t>апрещающий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27584" y="2489083"/>
            <a:ext cx="3178628" cy="4209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предупреждающий</a:t>
            </a:r>
            <a:endParaRPr lang="ru-RU" sz="2000" b="1" dirty="0"/>
          </a:p>
        </p:txBody>
      </p:sp>
      <p:sp>
        <p:nvSpPr>
          <p:cNvPr id="15" name="Пятиугольник 14">
            <a:hlinkClick r:id="rId3" action="ppaction://hlinksldjump"/>
          </p:cNvPr>
          <p:cNvSpPr/>
          <p:nvPr/>
        </p:nvSpPr>
        <p:spPr>
          <a:xfrm flipH="1">
            <a:off x="106940" y="6078782"/>
            <a:ext cx="1296144" cy="64479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Calibri" panose="020F0502020204030204" pitchFamily="34" charset="0"/>
              </a:rPr>
              <a:t>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64" y="1734773"/>
            <a:ext cx="3650263" cy="35873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65499" y="6581001"/>
            <a:ext cx="5460999" cy="276999"/>
          </a:xfrm>
          <a:prstGeom prst="rect">
            <a:avLst/>
          </a:prstGeom>
          <a:solidFill>
            <a:srgbClr val="FFFFCC">
              <a:alpha val="20784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Автор работы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: Сиджах Г.Д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553</Words>
  <Application>Microsoft Office PowerPoint</Application>
  <PresentationFormat>Широкоэкранный</PresentationFormat>
  <Paragraphs>214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Ася Сиджах</dc:creator>
  <cp:lastModifiedBy>Admin</cp:lastModifiedBy>
  <cp:revision>119</cp:revision>
  <dcterms:created xsi:type="dcterms:W3CDTF">2014-04-04T04:29:18Z</dcterms:created>
  <dcterms:modified xsi:type="dcterms:W3CDTF">2026-03-19T15:36:17Z</dcterms:modified>
</cp:coreProperties>
</file>