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3" r:id="rId2"/>
    <p:sldId id="274" r:id="rId3"/>
    <p:sldId id="276" r:id="rId4"/>
    <p:sldId id="277" r:id="rId5"/>
    <p:sldId id="279" r:id="rId6"/>
    <p:sldId id="278" r:id="rId7"/>
    <p:sldId id="280" r:id="rId8"/>
    <p:sldId id="283" r:id="rId9"/>
    <p:sldId id="284" r:id="rId10"/>
    <p:sldId id="288" r:id="rId11"/>
    <p:sldId id="287" r:id="rId12"/>
    <p:sldId id="286" r:id="rId13"/>
    <p:sldId id="285" r:id="rId14"/>
    <p:sldId id="289" r:id="rId15"/>
    <p:sldId id="29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dim" initials="V" lastIdx="1" clrIdx="0">
    <p:extLst>
      <p:ext uri="{19B8F6BF-5375-455C-9EA6-DF929625EA0E}">
        <p15:presenceInfo xmlns:p15="http://schemas.microsoft.com/office/powerpoint/2012/main" userId="Vadi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93" autoAdjust="0"/>
    <p:restoredTop sz="94660"/>
  </p:normalViewPr>
  <p:slideViewPr>
    <p:cSldViewPr snapToGrid="0">
      <p:cViewPr varScale="1">
        <p:scale>
          <a:sx n="68" d="100"/>
          <a:sy n="68" d="100"/>
        </p:scale>
        <p:origin x="78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3446F-2B57-4785-AC1F-C79A33B80106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388B3-1E57-4AA1-ACBC-EA28801FF3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5026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3446F-2B57-4785-AC1F-C79A33B80106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388B3-1E57-4AA1-ACBC-EA28801FF3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386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3446F-2B57-4785-AC1F-C79A33B80106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388B3-1E57-4AA1-ACBC-EA28801FF3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8226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3446F-2B57-4785-AC1F-C79A33B80106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388B3-1E57-4AA1-ACBC-EA28801FF3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63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3446F-2B57-4785-AC1F-C79A33B80106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388B3-1E57-4AA1-ACBC-EA28801FF3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56323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3446F-2B57-4785-AC1F-C79A33B80106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388B3-1E57-4AA1-ACBC-EA28801FF3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357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3446F-2B57-4785-AC1F-C79A33B80106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388B3-1E57-4AA1-ACBC-EA28801FF3FD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339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3446F-2B57-4785-AC1F-C79A33B80106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388B3-1E57-4AA1-ACBC-EA28801FF3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305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3446F-2B57-4785-AC1F-C79A33B80106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388B3-1E57-4AA1-ACBC-EA28801FF3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8494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3446F-2B57-4785-AC1F-C79A33B80106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388B3-1E57-4AA1-ACBC-EA28801FF3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2885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B2E3446F-2B57-4785-AC1F-C79A33B80106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388B3-1E57-4AA1-ACBC-EA28801FF3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546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B2E3446F-2B57-4785-AC1F-C79A33B80106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D8D388B3-1E57-4AA1-ACBC-EA28801FF3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171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0717079-FE2A-455A-82EF-21F4CB0E09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250"/>
          <a:stretch/>
        </p:blipFill>
        <p:spPr>
          <a:xfrm>
            <a:off x="-117231" y="-6560"/>
            <a:ext cx="12309231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3E5FBE0-239D-41B3-8416-989F0A83A1DD}"/>
              </a:ext>
            </a:extLst>
          </p:cNvPr>
          <p:cNvSpPr/>
          <p:nvPr/>
        </p:nvSpPr>
        <p:spPr>
          <a:xfrm>
            <a:off x="2668200" y="2960775"/>
            <a:ext cx="6540249" cy="936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Дорожная Азбука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2AC346-461D-4B3B-9FC9-DE4706A19422}"/>
              </a:ext>
            </a:extLst>
          </p:cNvPr>
          <p:cNvSpPr txBox="1"/>
          <p:nvPr/>
        </p:nvSpPr>
        <p:spPr>
          <a:xfrm>
            <a:off x="1139483" y="118463"/>
            <a:ext cx="819794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ОБРАЗОВАНИЯ И НАУКИ ГОРОДА МОСКВЫ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общеобразовательное учреждение города Москвы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«Школа № 1222 имени Маршала Советского Союза И.Х. Баграмяна»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(ГБОУ Школа № 1222)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Нижегородская ул., дом 64, Москва, 109052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Тел./факс: 8 (495) 678-03-03,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e-mail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1222@edu.mos.ru, http://sch1222uv.mskobr.ru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ОГРН 1037739663136, ИНН/КПП 7722266186/772201001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D39BFF-B715-410C-B873-E003C70B85C9}"/>
              </a:ext>
            </a:extLst>
          </p:cNvPr>
          <p:cNvSpPr txBox="1"/>
          <p:nvPr/>
        </p:nvSpPr>
        <p:spPr>
          <a:xfrm>
            <a:off x="8074855" y="4065563"/>
            <a:ext cx="392427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ДО6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Адрес: Москва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Перовское шоссе 8 «А»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Воспитатели: Скибина М.Г.; Козлова И.А. Матрёнина О.В.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 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55FDB6-B593-4C64-846A-894F8F617999}"/>
              </a:ext>
            </a:extLst>
          </p:cNvPr>
          <p:cNvSpPr txBox="1"/>
          <p:nvPr/>
        </p:nvSpPr>
        <p:spPr>
          <a:xfrm>
            <a:off x="5096023" y="6384891"/>
            <a:ext cx="16846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Москва 2026</a:t>
            </a:r>
          </a:p>
        </p:txBody>
      </p:sp>
    </p:spTree>
    <p:extLst>
      <p:ext uri="{BB962C8B-B14F-4D97-AF65-F5344CB8AC3E}">
        <p14:creationId xmlns:p14="http://schemas.microsoft.com/office/powerpoint/2010/main" val="1041471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0853E51-C5AC-4D48-B1FA-A67ECCA22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8" y="1"/>
            <a:ext cx="12192000" cy="706746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F735953-EE31-48F2-B129-70D49736EE41}"/>
              </a:ext>
            </a:extLst>
          </p:cNvPr>
          <p:cNvSpPr/>
          <p:nvPr/>
        </p:nvSpPr>
        <p:spPr>
          <a:xfrm>
            <a:off x="1969477" y="154745"/>
            <a:ext cx="831555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Населенный пункт.</a:t>
            </a:r>
            <a:br>
              <a: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</a:br>
            <a:r>
              <a: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Макетирование.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FB53F3-7863-4BFE-8825-0CEEE594A708}"/>
              </a:ext>
            </a:extLst>
          </p:cNvPr>
          <p:cNvSpPr txBox="1"/>
          <p:nvPr/>
        </p:nvSpPr>
        <p:spPr>
          <a:xfrm>
            <a:off x="337626" y="2124222"/>
            <a:ext cx="479708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формировать у детей представление о городе, в котором мы живем.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формировать у детей умение пользоваться символами предметов и объектов; развивать зрительную память, умения работать в коллективе; воспитывать интерес к своему городу; научить ориентироваться в пространстве.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работы: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иллюстраций и фотографий с изображением разных мест города и района.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Проблемные ситуации.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улицей, на которой расположен детский сад.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Создание макета города/района.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Игра-путешествие по району.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604A74-B4DE-4C8D-AF20-FAC932A20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355" y="1899115"/>
            <a:ext cx="3562066" cy="47494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4643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0853E51-C5AC-4D48-B1FA-A67ECCA22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4731"/>
            <a:ext cx="12192000" cy="706746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F735953-EE31-48F2-B129-70D49736EE41}"/>
              </a:ext>
            </a:extLst>
          </p:cNvPr>
          <p:cNvSpPr/>
          <p:nvPr/>
        </p:nvSpPr>
        <p:spPr>
          <a:xfrm>
            <a:off x="717452" y="154745"/>
            <a:ext cx="1032568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Опасности.</a:t>
            </a:r>
            <a:br>
              <a: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</a:br>
            <a:r>
              <a: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Беседы.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A644C4-D44E-4348-98FD-230F94E3B400}"/>
              </a:ext>
            </a:extLst>
          </p:cNvPr>
          <p:cNvSpPr txBox="1"/>
          <p:nvPr/>
        </p:nvSpPr>
        <p:spPr>
          <a:xfrm>
            <a:off x="436099" y="2166424"/>
            <a:ext cx="478301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формировать представление дошкольников о безопасности на улицах и дорогах.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убедить детей в опасности проведения игр на проезжей части улицы (дороге); объяснить, почему нельзя играть на улице и дорогах; обозначить места для игр и катания на самокатах, детских велосипедах, лыжах, санках и коньках.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Темы бесед: «О правилах дорожного движения», «Где можно играть?», «Мой друг-светофор», «Как себя вести в общественном транспорте», «Как я должен себя вести на площадке», «Гуляю с мамой».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FBBA79-BDB2-4D70-9BE2-76997282D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9088" y="840277"/>
            <a:ext cx="3402036" cy="382283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D75B951-76D2-4454-9138-8259A8AE7A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3191" y="2751693"/>
            <a:ext cx="2712721" cy="40802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54F125-2BF7-4C33-A625-FAA95EC2A6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4910" y="4324631"/>
            <a:ext cx="2875212" cy="256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4473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0853E51-C5AC-4D48-B1FA-A67ECCA22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8" y="1"/>
            <a:ext cx="12192000" cy="706746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F735953-EE31-48F2-B129-70D49736EE41}"/>
              </a:ext>
            </a:extLst>
          </p:cNvPr>
          <p:cNvSpPr/>
          <p:nvPr/>
        </p:nvSpPr>
        <p:spPr>
          <a:xfrm>
            <a:off x="1969477" y="154745"/>
            <a:ext cx="831555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Стоянка.</a:t>
            </a:r>
            <a:br>
              <a: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</a:br>
            <a:r>
              <a: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Дидактические игры.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2600FE-0654-4409-B084-07C0E9DFE565}"/>
              </a:ext>
            </a:extLst>
          </p:cNvPr>
          <p:cNvSpPr txBox="1"/>
          <p:nvPr/>
        </p:nvSpPr>
        <p:spPr>
          <a:xfrm>
            <a:off x="281354" y="2063815"/>
            <a:ext cx="4923692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учить детей различать дорожные знаки, расширить представления о безопасной улице и правилах безопасного поведения на дорогах.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дидактических игр: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1.Автомульти - учим соотносить транспортное средство и сказочного персонажа.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2.Найти тень – закрыть «заплатку» в дорожном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знаке.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3.Машинки – найти цветовой ряд.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4.Безопасный город – создавать реальный мир города, соотнося дороги, парки и дома.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5.Верно-неверно– познакомить с дорожными знаками.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6.Где мое место – найти парковку для автомобиля по силуэту.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7.Дорожное лото – соотнести карточку и жетон.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F43A454-EAFF-4D4C-BD9A-5CE1FE708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576" y="1844142"/>
            <a:ext cx="2340287" cy="312568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64D323-939B-446A-A34A-B87A4199C5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8732" y="4741471"/>
            <a:ext cx="2977661" cy="22352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82C82D9-1010-458B-8453-57C6CA67A8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6285" y="1779214"/>
            <a:ext cx="3054361" cy="32555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3B9F02D-ACFC-452D-94AC-DD916052BE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7235" y="3406986"/>
            <a:ext cx="1620046" cy="144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67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0853E51-C5AC-4D48-B1FA-A67ECCA22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6746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F735953-EE31-48F2-B129-70D49736EE41}"/>
              </a:ext>
            </a:extLst>
          </p:cNvPr>
          <p:cNvSpPr/>
          <p:nvPr/>
        </p:nvSpPr>
        <p:spPr>
          <a:xfrm>
            <a:off x="1969477" y="154745"/>
            <a:ext cx="831555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Темное время суток.</a:t>
            </a:r>
            <a:br>
              <a: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</a:br>
            <a:r>
              <a: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Изготовление </a:t>
            </a:r>
            <a:r>
              <a:rPr lang="ru-RU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фликеров</a:t>
            </a:r>
            <a:r>
              <a: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B8150F-C62F-4754-B2EC-72BA9F891679}"/>
              </a:ext>
            </a:extLst>
          </p:cNvPr>
          <p:cNvSpPr txBox="1"/>
          <p:nvPr/>
        </p:nvSpPr>
        <p:spPr>
          <a:xfrm>
            <a:off x="534572" y="1964009"/>
            <a:ext cx="3137097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формирование у детей навыков безопасного поведения на дороге в темное время суток.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познакомить детей 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фликерами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их назначением, их ролью в жизни пешехода и водителя; организовать совместную деятельность педагогов и родителей; упражнять в вырезании ткани, светоотражающей ленты; развивать мелкую моторику рук, глазомер, наблюдательность.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AA2AFF-8952-4BF4-BCC9-79D2171E9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1834" y="1924407"/>
            <a:ext cx="3944454" cy="29568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953774-497D-42DA-A907-E48E4316C5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3787" y="3037955"/>
            <a:ext cx="3044146" cy="40569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22894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0853E51-C5AC-4D48-B1FA-A67ECCA22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597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F735953-EE31-48F2-B129-70D49736EE41}"/>
              </a:ext>
            </a:extLst>
          </p:cNvPr>
          <p:cNvSpPr/>
          <p:nvPr/>
        </p:nvSpPr>
        <p:spPr>
          <a:xfrm>
            <a:off x="1083212" y="154745"/>
            <a:ext cx="10086536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Просмотр обучающих мультфильмов и чтение художественной литературы.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B8150F-C62F-4754-B2EC-72BA9F891679}"/>
              </a:ext>
            </a:extLst>
          </p:cNvPr>
          <p:cNvSpPr txBox="1"/>
          <p:nvPr/>
        </p:nvSpPr>
        <p:spPr>
          <a:xfrm>
            <a:off x="534572" y="1964009"/>
            <a:ext cx="31370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999831-B83D-473B-AF5C-A33355247EB4}"/>
              </a:ext>
            </a:extLst>
          </p:cNvPr>
          <p:cNvSpPr txBox="1"/>
          <p:nvPr/>
        </p:nvSpPr>
        <p:spPr>
          <a:xfrm>
            <a:off x="271977" y="2746510"/>
            <a:ext cx="491900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познакомить детей с правилами дорожного движения.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способствовать усвоению ПДД, воспитывать чувство ответственности за поведение на дороге,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расширитьь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представления об окружающем мире, совершенствовать навыки чтения.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работы: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Просмотр мультфильма «Уроки тетушки Совы –Безопасность в транспорте»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Чтение художественной литературы: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С.В.Михалкова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«Бездельник светофор»,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Н.Носов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«Автомобиль»,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И.лешкевич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«Гололёд»,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г.Юрмин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«Любопытный мышонок»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16B384-2781-42F8-9ABA-D27DD58B4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480" y="3298924"/>
            <a:ext cx="4210929" cy="315819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75626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0853E51-C5AC-4D48-B1FA-A67ECCA22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674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FB8150F-C62F-4754-B2EC-72BA9F891679}"/>
              </a:ext>
            </a:extLst>
          </p:cNvPr>
          <p:cNvSpPr txBox="1"/>
          <p:nvPr/>
        </p:nvSpPr>
        <p:spPr>
          <a:xfrm>
            <a:off x="534572" y="1964009"/>
            <a:ext cx="31370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2EB5425-7601-4D34-93B2-0CEBD6E1FB9D}"/>
              </a:ext>
            </a:extLst>
          </p:cNvPr>
          <p:cNvSpPr/>
          <p:nvPr/>
        </p:nvSpPr>
        <p:spPr>
          <a:xfrm>
            <a:off x="1748151" y="2967335"/>
            <a:ext cx="869571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r>
              <a:rPr lang="ru-RU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.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800CA91-D353-4C37-8AA9-CE280438C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1084" y="285541"/>
            <a:ext cx="2200847" cy="220084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34AB18F-E3C4-4149-809A-B5F6FEB91D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5491" y="3929229"/>
            <a:ext cx="2871465" cy="257273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87812BC-7890-483C-9722-CAF75CFDB2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4665"/>
            <a:ext cx="3009021" cy="440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137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A1188A0-5587-4D7C-A5FF-6D67CC6E41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68" r="24845"/>
          <a:stretch/>
        </p:blipFill>
        <p:spPr>
          <a:xfrm>
            <a:off x="-37890" y="-11739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9345A6F-E38F-485B-A9CE-C8B69EA86984}"/>
              </a:ext>
            </a:extLst>
          </p:cNvPr>
          <p:cNvSpPr/>
          <p:nvPr/>
        </p:nvSpPr>
        <p:spPr>
          <a:xfrm>
            <a:off x="3169545" y="792420"/>
            <a:ext cx="556934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БЕЗОПАСНОСТЬ</a:t>
            </a:r>
          </a:p>
        </p:txBody>
      </p:sp>
      <p:sp>
        <p:nvSpPr>
          <p:cNvPr id="6" name="Облачко с текстом: овальное 5">
            <a:extLst>
              <a:ext uri="{FF2B5EF4-FFF2-40B4-BE49-F238E27FC236}">
                <a16:creationId xmlns:a16="http://schemas.microsoft.com/office/drawing/2014/main" id="{1B56F3C3-48D8-45A2-821A-C9864F7C8B7F}"/>
              </a:ext>
            </a:extLst>
          </p:cNvPr>
          <p:cNvSpPr/>
          <p:nvPr/>
        </p:nvSpPr>
        <p:spPr>
          <a:xfrm rot="13028816">
            <a:off x="167104" y="3827000"/>
            <a:ext cx="2242650" cy="1209821"/>
          </a:xfrm>
          <a:prstGeom prst="wedgeEllipseCallout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B9442B-11EA-4235-847E-5107F1CB6066}"/>
              </a:ext>
            </a:extLst>
          </p:cNvPr>
          <p:cNvSpPr txBox="1"/>
          <p:nvPr/>
        </p:nvSpPr>
        <p:spPr>
          <a:xfrm rot="2278497">
            <a:off x="148166" y="1732588"/>
            <a:ext cx="25156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Будь внимательне</a:t>
            </a:r>
            <a:r>
              <a:rPr lang="ru-RU" sz="2800" dirty="0"/>
              <a:t>е</a:t>
            </a:r>
          </a:p>
        </p:txBody>
      </p:sp>
      <p:sp>
        <p:nvSpPr>
          <p:cNvPr id="9" name="Облачко с текстом: овальное 8">
            <a:extLst>
              <a:ext uri="{FF2B5EF4-FFF2-40B4-BE49-F238E27FC236}">
                <a16:creationId xmlns:a16="http://schemas.microsoft.com/office/drawing/2014/main" id="{1AD8484B-9569-4D43-80F5-A262A5E18356}"/>
              </a:ext>
            </a:extLst>
          </p:cNvPr>
          <p:cNvSpPr/>
          <p:nvPr/>
        </p:nvSpPr>
        <p:spPr>
          <a:xfrm rot="13028816">
            <a:off x="99339" y="1648237"/>
            <a:ext cx="2564406" cy="1130617"/>
          </a:xfrm>
          <a:prstGeom prst="wedgeEllipseCallout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27FA4BE-B697-4B70-8ED8-ADC7B8ADD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520" y="2982643"/>
            <a:ext cx="1993565" cy="172531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DEF34FF-C537-4394-BD2A-7F65B865D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905523">
            <a:off x="8119016" y="4893456"/>
            <a:ext cx="1993565" cy="172531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B31A326-FE84-48D6-A15A-A00E18B50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554628">
            <a:off x="5154522" y="3302710"/>
            <a:ext cx="1993565" cy="172531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59277AB-C24D-4208-98F8-50DD7C927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489011">
            <a:off x="8325496" y="2554602"/>
            <a:ext cx="1993565" cy="172531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7B36918-ACB2-4B0E-A61E-89F37DE2D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143114">
            <a:off x="2541099" y="4865075"/>
            <a:ext cx="2079988" cy="180011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EF3C01C-A0EE-4546-9AA8-85099F53B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740242">
            <a:off x="5725073" y="5097631"/>
            <a:ext cx="1993565" cy="172531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11A688F-DB8A-46EB-8206-6AC9BAD81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634452">
            <a:off x="10155133" y="4294982"/>
            <a:ext cx="2116101" cy="183136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9BA4954-75B7-466D-9778-628EF05BA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111669">
            <a:off x="10280190" y="1616325"/>
            <a:ext cx="1857075" cy="172531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88E15E5-CF78-408F-AA99-EB4C86B05484}"/>
              </a:ext>
            </a:extLst>
          </p:cNvPr>
          <p:cNvSpPr txBox="1"/>
          <p:nvPr/>
        </p:nvSpPr>
        <p:spPr>
          <a:xfrm rot="2831067">
            <a:off x="346266" y="3815913"/>
            <a:ext cx="17567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въЕзд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запрЕщён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66F68C-30E0-4C0D-BF18-8487E4968333}"/>
              </a:ext>
            </a:extLst>
          </p:cNvPr>
          <p:cNvSpPr txBox="1"/>
          <p:nvPr/>
        </p:nvSpPr>
        <p:spPr>
          <a:xfrm>
            <a:off x="5664195" y="5766296"/>
            <a:ext cx="20797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Запрещено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40E7116-FCE5-4917-8C00-69EAC0CCA5A4}"/>
              </a:ext>
            </a:extLst>
          </p:cNvPr>
          <p:cNvSpPr txBox="1"/>
          <p:nvPr/>
        </p:nvSpPr>
        <p:spPr>
          <a:xfrm rot="2031076">
            <a:off x="2666729" y="3687027"/>
            <a:ext cx="19217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Остановка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C4A8F6E-F253-491D-BC60-F3CA6C4C1A35}"/>
              </a:ext>
            </a:extLst>
          </p:cNvPr>
          <p:cNvSpPr txBox="1"/>
          <p:nvPr/>
        </p:nvSpPr>
        <p:spPr>
          <a:xfrm rot="1034214">
            <a:off x="2656638" y="5494503"/>
            <a:ext cx="18953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Пассажир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A0643BB-C81B-418B-8927-0BD1A7D19F8C}"/>
              </a:ext>
            </a:extLst>
          </p:cNvPr>
          <p:cNvSpPr txBox="1"/>
          <p:nvPr/>
        </p:nvSpPr>
        <p:spPr>
          <a:xfrm>
            <a:off x="5426286" y="3650341"/>
            <a:ext cx="17149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Авто-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заправка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2AB3631-560A-4441-AECE-E2AE9C20E9EA}"/>
              </a:ext>
            </a:extLst>
          </p:cNvPr>
          <p:cNvSpPr txBox="1"/>
          <p:nvPr/>
        </p:nvSpPr>
        <p:spPr>
          <a:xfrm rot="18899956">
            <a:off x="8264704" y="3090949"/>
            <a:ext cx="18231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Светофор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B61651E-A38E-4CBE-9945-69B64E9A2D4F}"/>
              </a:ext>
            </a:extLst>
          </p:cNvPr>
          <p:cNvSpPr txBox="1"/>
          <p:nvPr/>
        </p:nvSpPr>
        <p:spPr>
          <a:xfrm rot="18748973">
            <a:off x="7935147" y="5335923"/>
            <a:ext cx="21229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Населенный пункт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AF0B95B-263F-410C-ADF2-B60A73781678}"/>
              </a:ext>
            </a:extLst>
          </p:cNvPr>
          <p:cNvSpPr txBox="1"/>
          <p:nvPr/>
        </p:nvSpPr>
        <p:spPr>
          <a:xfrm rot="18323976">
            <a:off x="10243212" y="4658692"/>
            <a:ext cx="204942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Темное время суток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0C5FCA9-FB36-4919-95D8-B32971683978}"/>
              </a:ext>
            </a:extLst>
          </p:cNvPr>
          <p:cNvSpPr txBox="1"/>
          <p:nvPr/>
        </p:nvSpPr>
        <p:spPr>
          <a:xfrm rot="18591884">
            <a:off x="10379843" y="2126565"/>
            <a:ext cx="1678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Стоянка</a:t>
            </a:r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7E806C33-BEE6-4377-988B-A7A6529D0798}"/>
              </a:ext>
            </a:extLst>
          </p:cNvPr>
          <p:cNvCxnSpPr/>
          <p:nvPr/>
        </p:nvCxnSpPr>
        <p:spPr>
          <a:xfrm flipH="1">
            <a:off x="4074463" y="1715750"/>
            <a:ext cx="442036" cy="1176512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A02280D-BA6E-4B0E-BFE3-8431C632A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67014">
            <a:off x="4958080" y="1559047"/>
            <a:ext cx="926672" cy="165825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917CEE2-6056-4601-9EE3-6D666E29B5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30066">
            <a:off x="2946366" y="1217642"/>
            <a:ext cx="926672" cy="165825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9E7DEF0-C459-491B-96D6-144BEFFD6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35615">
            <a:off x="6083876" y="1655073"/>
            <a:ext cx="926672" cy="165825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08DAF88-7129-4358-9148-BDD89464D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292876">
            <a:off x="8249067" y="1361007"/>
            <a:ext cx="926672" cy="165825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0D13CED-D22C-4C12-8BE6-73C60D797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567563">
            <a:off x="7251545" y="1727269"/>
            <a:ext cx="926672" cy="165825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F66F0BD-AB13-4134-862D-4A61CE68F3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57" y="5308242"/>
            <a:ext cx="1385415" cy="123413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FB95288-51CD-48EC-BEAA-FE89AF46BE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8998" y="422574"/>
            <a:ext cx="1255176" cy="125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045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0853E51-C5AC-4D48-B1FA-A67ECCA22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0032A79-0185-42D5-8984-E599CE2497B4}"/>
              </a:ext>
            </a:extLst>
          </p:cNvPr>
          <p:cNvSpPr/>
          <p:nvPr/>
        </p:nvSpPr>
        <p:spPr>
          <a:xfrm>
            <a:off x="3338285" y="557128"/>
            <a:ext cx="697747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Будь внимательнее!!!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AA830E-DE07-4A14-9957-F9AB6C3D5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956" y="1645599"/>
            <a:ext cx="7218290" cy="40602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65A0C9-8FA4-4AE5-9CCF-22053DC8BB68}"/>
              </a:ext>
            </a:extLst>
          </p:cNvPr>
          <p:cNvSpPr txBox="1"/>
          <p:nvPr/>
        </p:nvSpPr>
        <p:spPr>
          <a:xfrm>
            <a:off x="377371" y="2409372"/>
            <a:ext cx="326571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Предостережение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Делаем ребятам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Предостережение: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Выучите срочно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ДВИЖЕНИЯ,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 не волновались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день родители,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 спокойно мчались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Улицей водители!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(С. Михалков)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031084D-E9EE-43DA-979D-8D73E4D16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275" y="130586"/>
            <a:ext cx="2198957" cy="219895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747FF40-44F2-4E70-A0A9-BBE6D4D720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1020" y="4594732"/>
            <a:ext cx="2253609" cy="201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903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0853E51-C5AC-4D48-B1FA-A67ECCA22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596C2A9-7C11-429C-9E9F-DFE2A77C01D3}"/>
              </a:ext>
            </a:extLst>
          </p:cNvPr>
          <p:cNvSpPr/>
          <p:nvPr/>
        </p:nvSpPr>
        <p:spPr>
          <a:xfrm>
            <a:off x="1175656" y="159657"/>
            <a:ext cx="9056915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В</a:t>
            </a:r>
            <a:r>
              <a: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ъЕзд запрещён</a:t>
            </a:r>
            <a:br>
              <a: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</a:br>
            <a:r>
              <a:rPr lang="ru-RU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Квиз</a:t>
            </a:r>
            <a:r>
              <a: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-игра по ПДД </a:t>
            </a:r>
            <a:br>
              <a: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</a:b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CDE4B8-BF31-46FB-800A-54D43991CD48}"/>
              </a:ext>
            </a:extLst>
          </p:cNvPr>
          <p:cNvSpPr txBox="1"/>
          <p:nvPr/>
        </p:nvSpPr>
        <p:spPr>
          <a:xfrm>
            <a:off x="246743" y="2249714"/>
            <a:ext cx="523965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дошкольного возраста.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Обучение детей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возраста ПДД через игровую форму.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проведения: командная игра-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квиз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вопросы: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Для чего нужно знать ПДД?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Для чего нужны дорожные знаки?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Продолжи правило (переходить улицу при красном свете светофора…)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Угадай картинку (загадки о дорожных знаках – подобрать к загадке знак-карточку).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Позвони по правильному номеру (таблички с номерами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спец.служб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Подумай и отгадай – викторина (Кто ходит по тротуару?)</a:t>
            </a:r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EE28636-3FA1-4874-B61D-9B8A5BE123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75"/>
          <a:stretch/>
        </p:blipFill>
        <p:spPr>
          <a:xfrm>
            <a:off x="5406558" y="2040455"/>
            <a:ext cx="3688574" cy="30372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D66A9A-CF62-496D-83E7-64F8C12931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43" b="2650"/>
          <a:stretch/>
        </p:blipFill>
        <p:spPr>
          <a:xfrm>
            <a:off x="8442558" y="2848503"/>
            <a:ext cx="3287858" cy="37058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44AF642-773F-483E-B79E-41AD35C5FF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3746" y="33998"/>
            <a:ext cx="3177259" cy="283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804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0853E51-C5AC-4D48-B1FA-A67ECCA22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F56F7E3-928E-41A3-A9D2-98C7E68E253D}"/>
              </a:ext>
            </a:extLst>
          </p:cNvPr>
          <p:cNvSpPr/>
          <p:nvPr/>
        </p:nvSpPr>
        <p:spPr>
          <a:xfrm>
            <a:off x="827314" y="-1"/>
            <a:ext cx="10261599" cy="17543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Запрещено.</a:t>
            </a:r>
            <a:br>
              <a: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</a:br>
            <a:r>
              <a: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У нас в гостях сотрудники МЧС.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D6E525-943A-45B7-9079-FF50AB944356}"/>
              </a:ext>
            </a:extLst>
          </p:cNvPr>
          <p:cNvSpPr txBox="1"/>
          <p:nvPr/>
        </p:nvSpPr>
        <p:spPr>
          <a:xfrm>
            <a:off x="174172" y="1640114"/>
            <a:ext cx="393337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с сотрудниками МЧС  для проведения беседы о правилах поведения в опасных ситуациях.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 закрепление представлений о собственной безопасности в чрезвычайных ситуациях через знакомство с профессиями работников МЧС.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*познакомить детей со средствами пожаротушения, с боевой одеждой;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познакомить детей с правилами поведения в опасных ситуациях;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активизировать словарный запас;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формирорвать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детей доброжелательное отношение к людям данной профессии;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научить оказывать первую медицинскую помощь пострадавшим;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развивать наблюдательность, мышление, быстроту реакции.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проведения: организованная встреча.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03DC4A0-EECB-4731-AEE2-8CD168635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2363" y="3884314"/>
            <a:ext cx="3672255" cy="27554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EDA277-2A9B-4007-8432-38DF89CCF9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8329" y="3432991"/>
            <a:ext cx="2334970" cy="32067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B2C91D8-5651-4D75-9E7C-6C7F1143C5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6001" y="1722703"/>
            <a:ext cx="2420322" cy="321896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817B0A8-67A7-4232-B661-87F8A1F591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5272" y="4372526"/>
            <a:ext cx="2242403" cy="200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700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0853E51-C5AC-4D48-B1FA-A67ECCA22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28CBD2B-E7EC-4E93-9DE2-224E2C1DA4D5}"/>
              </a:ext>
            </a:extLst>
          </p:cNvPr>
          <p:cNvSpPr/>
          <p:nvPr/>
        </p:nvSpPr>
        <p:spPr>
          <a:xfrm>
            <a:off x="551544" y="101601"/>
            <a:ext cx="1075508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Остановка</a:t>
            </a:r>
            <a:br>
              <a: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</a:br>
            <a:r>
              <a: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сюжетно-ролевая игра.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40CCBB-EB8E-458C-8C36-9E47E4ADDB9E}"/>
              </a:ext>
            </a:extLst>
          </p:cNvPr>
          <p:cNvSpPr txBox="1"/>
          <p:nvPr/>
        </p:nvSpPr>
        <p:spPr>
          <a:xfrm>
            <a:off x="268513" y="1739641"/>
            <a:ext cx="61976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обучить выстраивать игровое пространство в соответствии с сюжетом игры.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закреплять знания детей о работе работников ГИБДД, развивать интерес и уважение к труду.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развивать умение применять полученные знания в коллективной творческой игре.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Сюжетно-ролевая игра «Пешеходы».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вопросы: Кто такие пешеходы? Как пешеходы переходят проезжую часть? Для чего нужен светофор? Как переходить улицу в местах отсутствия светофора?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проходит по разным маршрутам: на остановку, в музей, в магазин.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Сюжетно-ролевая игра « Когда мы пассажиры».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Пешеходы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долдны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перейти проезжую часть по наземному переходу «зебра». Вариант с регулировщиком и вариант со светофором.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Сюжетно-ролевая игра «На дорогах города».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автомобиля к поездке, проверка сигнала, определение скоростного режима, правила водителя.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B4DDF47-2236-434A-B111-8318595FB7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3539" y="1991500"/>
            <a:ext cx="4013091" cy="451303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29561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0853E51-C5AC-4D48-B1FA-A67ECCA22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28CBD2B-E7EC-4E93-9DE2-224E2C1DA4D5}"/>
              </a:ext>
            </a:extLst>
          </p:cNvPr>
          <p:cNvSpPr/>
          <p:nvPr/>
        </p:nvSpPr>
        <p:spPr>
          <a:xfrm>
            <a:off x="174171" y="101601"/>
            <a:ext cx="1165497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Пассажир. Фотоколлаж</a:t>
            </a:r>
          </a:p>
          <a:p>
            <a:pPr algn="ctr"/>
            <a:r>
              <a:rPr lang="ru-RU" sz="4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«</a:t>
            </a:r>
            <a:r>
              <a:rPr lang="ru-RU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</a:t>
            </a:r>
            <a:r>
              <a:rPr lang="ru-RU" sz="4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ристегнись в автомобиле»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2A4E45-D12C-4E79-92CC-FE4810AC99D4}"/>
              </a:ext>
            </a:extLst>
          </p:cNvPr>
          <p:cNvSpPr txBox="1"/>
          <p:nvPr/>
        </p:nvSpPr>
        <p:spPr>
          <a:xfrm>
            <a:off x="391886" y="1901371"/>
            <a:ext cx="490582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Цель: формировать стереотипа правильного поведения в транспортном средстве при движении в качестве пассажира.</a:t>
            </a:r>
          </a:p>
          <a:p>
            <a:r>
              <a:rPr lang="ru-RU" dirty="0"/>
              <a:t>Задачи: </a:t>
            </a:r>
          </a:p>
          <a:p>
            <a:r>
              <a:rPr lang="ru-RU" dirty="0"/>
              <a:t>*подвести к пониманию необходимости в автомобиле специальных детских кресел и ремней безопасностей;</a:t>
            </a:r>
          </a:p>
          <a:p>
            <a:r>
              <a:rPr lang="ru-RU" dirty="0"/>
              <a:t>* познакомить детей с физическим явлением инерция;</a:t>
            </a:r>
          </a:p>
          <a:p>
            <a:r>
              <a:rPr lang="ru-RU" dirty="0"/>
              <a:t>продолжить формировать чувство ответственности за свою жизнь.</a:t>
            </a:r>
          </a:p>
          <a:p>
            <a:endParaRPr lang="ru-RU" dirty="0"/>
          </a:p>
          <a:p>
            <a:r>
              <a:rPr lang="ru-RU" dirty="0"/>
              <a:t>	Совместно с детьми изготовили фотоколлаж «пристегнись в автомобиле», вывесили на общем стенде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D36D864-02B5-48FE-91C5-29FE5BA6E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134" y="1369547"/>
            <a:ext cx="3448009" cy="244839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15F4725-1125-477D-BA17-A635A2487A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1413" y="3212628"/>
            <a:ext cx="4194412" cy="31458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DDD1F47-7C76-4DCA-9B5E-B06F1BF49A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3474" y="3392820"/>
            <a:ext cx="3086790" cy="275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088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0853E51-C5AC-4D48-B1FA-A67ECCA22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814"/>
            <a:ext cx="12192000" cy="685799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E48FD66-87D6-4A3A-AAA7-8178E32B99E6}"/>
              </a:ext>
            </a:extLst>
          </p:cNvPr>
          <p:cNvSpPr/>
          <p:nvPr/>
        </p:nvSpPr>
        <p:spPr>
          <a:xfrm>
            <a:off x="928469" y="323557"/>
            <a:ext cx="96223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Светофор.</a:t>
            </a:r>
            <a:br>
              <a: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</a:br>
            <a:r>
              <a: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Аппликация.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107A37-9759-4942-9560-384023A7FF87}"/>
              </a:ext>
            </a:extLst>
          </p:cNvPr>
          <p:cNvSpPr txBox="1"/>
          <p:nvPr/>
        </p:nvSpPr>
        <p:spPr>
          <a:xfrm>
            <a:off x="562707" y="2232626"/>
            <a:ext cx="343251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изготовление поделки «Веселый Светофор».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воспитывать грамотного пешехода, развивать мелкую моторику рук, закреплять знания назначения сигналов светофора.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работы: аппликация.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глазищами моргаю неустанно день и ночь.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машинам помогаю и тебе готов помочь.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1BA94E-6A00-4F34-BE8D-B1DBC72AA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9395" y="2358316"/>
            <a:ext cx="4946617" cy="37189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9D71D1F-597A-4CA1-A4D2-BE354E2805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990" y="1831698"/>
            <a:ext cx="3434639" cy="502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201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0853E51-C5AC-4D48-B1FA-A67ECCA22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54745"/>
            <a:ext cx="12192000" cy="685799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F735953-EE31-48F2-B129-70D49736EE41}"/>
              </a:ext>
            </a:extLst>
          </p:cNvPr>
          <p:cNvSpPr/>
          <p:nvPr/>
        </p:nvSpPr>
        <p:spPr>
          <a:xfrm>
            <a:off x="1969477" y="154745"/>
            <a:ext cx="831555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Автозаправочная станция</a:t>
            </a:r>
            <a:br>
              <a: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</a:br>
            <a:r>
              <a: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Физкультминутки.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C2D57E-F961-4729-9150-820A7644DEE1}"/>
              </a:ext>
            </a:extLst>
          </p:cNvPr>
          <p:cNvSpPr txBox="1"/>
          <p:nvPr/>
        </p:nvSpPr>
        <p:spPr>
          <a:xfrm>
            <a:off x="295423" y="1909071"/>
            <a:ext cx="99271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активно изменить деятельность детей,  и этим ослабить наступающее утомление, а затем снова переключить ребенка  и себя на продолжение занятий.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закрепить знания о транспорте и его видах; закрепить знания о пользовании общественным транспортом; закрепить знания о сигналах светофора; развивать внимательность и наблюдательность; воспитывать у детей уважительное отношение к ПДД и желание следовать им; координировать речь с движением.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«Регулировщик»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"Кто в дороге нам помощник-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наш регулировщик!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лицом он с нам стоит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Стоп!- движенью путь закрыт.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Руки вверх поднял и вот: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приготовься, пешеход!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когда бочком стоит- путь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нас с тобой открыт!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(Ведущий показывает движения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регулировщика. (Дети двигаются соответственно команде).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7B20DC-D0FF-4B59-96D7-D5BAE5856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979" y="3718149"/>
            <a:ext cx="3562082" cy="28418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AE95BBC-5617-40E8-BDBF-E45ABDE0A7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7236" y="3610276"/>
            <a:ext cx="2675365" cy="30929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77544969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TM10001115[[fn=Посылка]]</Template>
  <TotalTime>2061</TotalTime>
  <Words>1215</Words>
  <Application>Microsoft Office PowerPoint</Application>
  <PresentationFormat>Широкоэкранный</PresentationFormat>
  <Paragraphs>138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Corbel</vt:lpstr>
      <vt:lpstr>Gill Sans MT</vt:lpstr>
      <vt:lpstr>Times New Roman</vt:lpstr>
      <vt:lpstr>Parcel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Дорожная азбука</dc:title>
  <dc:creator>Пользователь Windows</dc:creator>
  <cp:lastModifiedBy>Vadim</cp:lastModifiedBy>
  <cp:revision>49</cp:revision>
  <dcterms:created xsi:type="dcterms:W3CDTF">2025-12-05T09:39:24Z</dcterms:created>
  <dcterms:modified xsi:type="dcterms:W3CDTF">2026-02-19T06:17:55Z</dcterms:modified>
</cp:coreProperties>
</file>