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91" r:id="rId3"/>
    <p:sldId id="317" r:id="rId4"/>
    <p:sldId id="318" r:id="rId5"/>
    <p:sldId id="319" r:id="rId6"/>
    <p:sldId id="320" r:id="rId7"/>
    <p:sldId id="322" r:id="rId8"/>
    <p:sldId id="323" r:id="rId9"/>
    <p:sldId id="321" r:id="rId10"/>
    <p:sldId id="324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AAE0"/>
    <a:srgbClr val="174290"/>
    <a:srgbClr val="45586E"/>
    <a:srgbClr val="3A2313"/>
    <a:srgbClr val="AD73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5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jpg"/><Relationship Id="rId16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1" cy="6309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92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92441-A40F-46EC-8D93-7F3711D3699C}" type="datetime1">
              <a:rPr kumimoji="0" lang="en-US" sz="1092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092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092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92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883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63783" y="1792661"/>
            <a:ext cx="10264435" cy="382541"/>
          </a:xfrm>
        </p:spPr>
        <p:txBody>
          <a:bodyPr lIns="0" tIns="0" rIns="0" bIns="0"/>
          <a:lstStyle>
            <a:lvl1pPr>
              <a:defRPr sz="2486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92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2EFAD-A537-404F-B2D5-09BE53E55411}" type="datetime1">
              <a:rPr kumimoji="0" lang="en-US" sz="1092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092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092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92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987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63783" y="1792661"/>
            <a:ext cx="10264435" cy="382541"/>
          </a:xfrm>
        </p:spPr>
        <p:txBody>
          <a:bodyPr lIns="0" tIns="0" rIns="0" bIns="0"/>
          <a:lstStyle>
            <a:lvl1pPr>
              <a:defRPr sz="2486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92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5A4DF4-5C09-44D8-8AED-6B0648A94106}" type="datetime1">
              <a:rPr kumimoji="0" lang="en-US" sz="1092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092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092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92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705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2104139"/>
            <a:ext cx="12192385" cy="4753622"/>
          </a:xfrm>
          <a:custGeom>
            <a:avLst/>
            <a:gdLst/>
            <a:ahLst/>
            <a:cxnLst/>
            <a:rect l="l" t="t" r="r" b="b"/>
            <a:pathLst>
              <a:path w="20104735" h="7839075">
                <a:moveTo>
                  <a:pt x="20104099" y="198"/>
                </a:moveTo>
                <a:lnTo>
                  <a:pt x="0" y="198"/>
                </a:lnTo>
                <a:lnTo>
                  <a:pt x="0" y="7838821"/>
                </a:lnTo>
                <a:lnTo>
                  <a:pt x="20104099" y="7838821"/>
                </a:lnTo>
                <a:lnTo>
                  <a:pt x="20104099" y="198"/>
                </a:lnTo>
                <a:close/>
              </a:path>
            </a:pathLst>
          </a:custGeom>
          <a:solidFill>
            <a:srgbClr val="FFEC00"/>
          </a:solidFill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177432"/>
            <a:ext cx="12191999" cy="6679623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0" y="0"/>
            <a:ext cx="12192385" cy="2105148"/>
          </a:xfrm>
          <a:custGeom>
            <a:avLst/>
            <a:gdLst/>
            <a:ahLst/>
            <a:cxnLst/>
            <a:rect l="l" t="t" r="r" b="b"/>
            <a:pathLst>
              <a:path w="20104735" h="3471545">
                <a:moveTo>
                  <a:pt x="20104099" y="285"/>
                </a:moveTo>
                <a:lnTo>
                  <a:pt x="0" y="285"/>
                </a:lnTo>
                <a:lnTo>
                  <a:pt x="0" y="3471743"/>
                </a:lnTo>
                <a:lnTo>
                  <a:pt x="20104099" y="3471743"/>
                </a:lnTo>
                <a:lnTo>
                  <a:pt x="20104099" y="285"/>
                </a:lnTo>
                <a:close/>
              </a:path>
            </a:pathLst>
          </a:custGeom>
          <a:solidFill>
            <a:srgbClr val="174290"/>
          </a:solidFill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7094" y="557251"/>
            <a:ext cx="824845" cy="399225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16991" y="557251"/>
            <a:ext cx="341952" cy="399225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87967" y="557251"/>
            <a:ext cx="478734" cy="399225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927335" y="557251"/>
            <a:ext cx="628823" cy="399225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41716" y="557251"/>
            <a:ext cx="550821" cy="399225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517126" y="557251"/>
            <a:ext cx="491672" cy="399225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874790" y="557251"/>
            <a:ext cx="2698268" cy="399225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67094" y="935960"/>
            <a:ext cx="2944182" cy="399410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67094" y="1315193"/>
            <a:ext cx="801278" cy="399225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596472" y="1315193"/>
            <a:ext cx="1149700" cy="399225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610470" y="1315193"/>
            <a:ext cx="487975" cy="399225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854458" y="1315193"/>
            <a:ext cx="491672" cy="399225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100294" y="1315193"/>
            <a:ext cx="365981" cy="399225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283285" y="1315193"/>
            <a:ext cx="547124" cy="399225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556846" y="1315193"/>
            <a:ext cx="812061" cy="39922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63783" y="1792661"/>
            <a:ext cx="10264435" cy="382541"/>
          </a:xfrm>
        </p:spPr>
        <p:txBody>
          <a:bodyPr lIns="0" tIns="0" rIns="0" bIns="0"/>
          <a:lstStyle>
            <a:lvl1pPr>
              <a:defRPr sz="2486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92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A4540-86FB-49B3-B222-75EDA6F7C562}" type="datetime1">
              <a:rPr kumimoji="0" lang="en-US" sz="1092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092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092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92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970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385" cy="6857230"/>
          </a:xfrm>
          <a:custGeom>
            <a:avLst/>
            <a:gdLst/>
            <a:ahLst/>
            <a:cxnLst/>
            <a:rect l="l" t="t" r="r" b="b"/>
            <a:pathLst>
              <a:path w="20104735" h="11308080">
                <a:moveTo>
                  <a:pt x="20104099" y="285"/>
                </a:moveTo>
                <a:lnTo>
                  <a:pt x="0" y="285"/>
                </a:lnTo>
                <a:lnTo>
                  <a:pt x="0" y="11307953"/>
                </a:lnTo>
                <a:lnTo>
                  <a:pt x="20104099" y="11307953"/>
                </a:lnTo>
                <a:lnTo>
                  <a:pt x="20104099" y="285"/>
                </a:lnTo>
                <a:close/>
              </a:path>
            </a:pathLst>
          </a:custGeom>
          <a:solidFill>
            <a:srgbClr val="174290"/>
          </a:solidFill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92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C93315-BBB4-44CF-BED1-52F118F842A3}" type="datetime1">
              <a:rPr kumimoji="0" lang="en-US" sz="1092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092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092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92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411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4145280" y="6377941"/>
            <a:ext cx="3901440" cy="168059"/>
          </a:xfrm>
        </p:spPr>
        <p:txBody>
          <a:bodyPr/>
          <a:lstStyle/>
          <a:p>
            <a:pPr marL="0" marR="0" lvl="0" indent="0" algn="ct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92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1"/>
          </p:nvPr>
        </p:nvSpPr>
        <p:spPr>
          <a:xfrm>
            <a:off x="609600" y="6377941"/>
            <a:ext cx="2804160" cy="168059"/>
          </a:xfrm>
        </p:spPr>
        <p:txBody>
          <a:bodyPr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368349-641C-4BED-A378-ED27507A3D70}" type="datetime1">
              <a:rPr kumimoji="0" lang="en-US" sz="1092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092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667469" y="6745317"/>
            <a:ext cx="3727108" cy="168059"/>
          </a:xfrm>
        </p:spPr>
        <p:txBody>
          <a:bodyPr/>
          <a:lstStyle/>
          <a:p>
            <a:pPr marL="24435" marR="0" lvl="0" indent="0" algn="r" defTabSz="554492" rtl="0" eaLnBrk="1" fontAlgn="auto" latinLnBrk="0" hangingPunct="1">
              <a:lnSpc>
                <a:spcPct val="100000"/>
              </a:lnSpc>
              <a:spcBef>
                <a:spcPts val="1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ru-RU" sz="1092" b="0" i="0" u="none" strike="noStrike" kern="1200" cap="none" spc="16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24435" marR="0" lvl="0" indent="0" algn="r" defTabSz="554492" rtl="0" eaLnBrk="1" fontAlgn="auto" latinLnBrk="0" hangingPunct="1">
                <a:lnSpc>
                  <a:spcPct val="100000"/>
                </a:lnSpc>
                <a:spcBef>
                  <a:spcPts val="14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92" b="0" i="0" u="none" strike="noStrike" kern="1200" cap="none" spc="16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253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385" cy="6857230"/>
          </a:xfrm>
          <a:custGeom>
            <a:avLst/>
            <a:gdLst/>
            <a:ahLst/>
            <a:cxnLst/>
            <a:rect l="l" t="t" r="r" b="b"/>
            <a:pathLst>
              <a:path w="20104735" h="11308080">
                <a:moveTo>
                  <a:pt x="20104099" y="285"/>
                </a:moveTo>
                <a:lnTo>
                  <a:pt x="0" y="285"/>
                </a:lnTo>
                <a:lnTo>
                  <a:pt x="0" y="11307953"/>
                </a:lnTo>
                <a:lnTo>
                  <a:pt x="20104099" y="11307953"/>
                </a:lnTo>
                <a:lnTo>
                  <a:pt x="20104099" y="285"/>
                </a:lnTo>
                <a:close/>
              </a:path>
            </a:pathLst>
          </a:custGeom>
          <a:solidFill>
            <a:srgbClr val="174290"/>
          </a:solidFill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052465" y="393680"/>
            <a:ext cx="752296" cy="75224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63783" y="1792661"/>
            <a:ext cx="10264435" cy="6309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1680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92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1680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DE108-F0BE-4CA2-AF4D-235CA5E2D28C}" type="datetime1">
              <a:rPr kumimoji="0" lang="en-US" sz="1092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092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1"/>
            <a:ext cx="2804160" cy="1680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092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92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947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17386" y="1524450"/>
            <a:ext cx="57531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2800" cap="all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Всероссийские акции</a:t>
            </a:r>
            <a:r>
              <a:rPr lang="ru-RU" sz="2800" cap="all" dirty="0">
                <a:solidFill>
                  <a:schemeClr val="bg1"/>
                </a:solidFill>
                <a:latin typeface="Arial Black" panose="020B0A04020102020204" pitchFamily="34" charset="0"/>
              </a:rPr>
              <a:t/>
            </a:r>
            <a:br>
              <a:rPr lang="ru-RU" sz="2800" cap="all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2800" cap="all" dirty="0">
                <a:solidFill>
                  <a:srgbClr val="FFC000"/>
                </a:solidFill>
                <a:latin typeface="Arial Black" panose="020B0A04020102020204" pitchFamily="34" charset="0"/>
              </a:rPr>
              <a:t>«Блокадный хлеб», «Дорога жизни» </a:t>
            </a:r>
            <a:r>
              <a:rPr lang="ru-RU" sz="2800" cap="all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посвящённые </a:t>
            </a:r>
            <a:r>
              <a:rPr lang="ru-RU" sz="28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81-й годовщине полного освобождения Ленинграда от фашистской блокады</a:t>
            </a:r>
          </a:p>
          <a:p>
            <a:pPr lvl="0">
              <a:defRPr/>
            </a:pPr>
            <a:endParaRPr kumimoji="0" lang="ru-RU" sz="3600" b="0" i="0" u="none" strike="noStrike" kern="1200" cap="all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920" y="167352"/>
            <a:ext cx="863600" cy="8628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" t="8230" r="676"/>
          <a:stretch/>
        </p:blipFill>
        <p:spPr>
          <a:xfrm>
            <a:off x="0" y="0"/>
            <a:ext cx="6446520" cy="686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434076" y="301700"/>
            <a:ext cx="58861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2800" cap="all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мемориал </a:t>
            </a:r>
          </a:p>
          <a:p>
            <a:pPr lvl="0">
              <a:defRPr/>
            </a:pPr>
            <a:r>
              <a:rPr lang="ru-RU" sz="2800" cap="all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«</a:t>
            </a:r>
            <a:r>
              <a:rPr lang="ru-RU" sz="2800" cap="all" dirty="0">
                <a:solidFill>
                  <a:prstClr val="white"/>
                </a:solidFill>
                <a:latin typeface="Arial Black" panose="020B0A04020102020204" pitchFamily="34" charset="0"/>
              </a:rPr>
              <a:t>Цветок жизни</a:t>
            </a:r>
            <a:r>
              <a:rPr lang="ru-RU" sz="2800" cap="all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»</a:t>
            </a:r>
            <a:endParaRPr kumimoji="0" lang="ru-RU" sz="28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952" y="153169"/>
            <a:ext cx="863600" cy="86287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434076" y="1516133"/>
            <a:ext cx="629767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Мемориал </a:t>
            </a:r>
            <a:r>
              <a:rPr lang="ru-RU" dirty="0">
                <a:solidFill>
                  <a:prstClr val="white"/>
                </a:solidFill>
                <a:latin typeface="Arial Narrow" panose="020B0606020202030204" pitchFamily="34" charset="0"/>
              </a:rPr>
              <a:t>находится на третьем километре Дороги жизни, по которой в суровые годы блокады из осажденного города эвакуировали ленинградцев. Памятник в виде гигантского бетонного цветка был спроектирован архитектором Павлом Мельниковым и установлен в долине реки Лубья осенью 1968 года. На каменной ромашке высечены слова известной детской песни «Пусть всегда будет солнце». Еще на одном лепестке изображено лицо школьника.</a:t>
            </a:r>
          </a:p>
          <a:p>
            <a:pPr lvl="0"/>
            <a:endParaRPr lang="ru-RU" dirty="0">
              <a:solidFill>
                <a:prstClr val="white"/>
              </a:solidFill>
              <a:latin typeface="Arial Narrow" panose="020B0606020202030204" pitchFamily="34" charset="0"/>
            </a:endParaRPr>
          </a:p>
          <a:p>
            <a:pPr lvl="0"/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/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5175504" cy="69006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8356" y="3877056"/>
            <a:ext cx="4053078" cy="270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8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337552" y="922586"/>
            <a:ext cx="46990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2800" cap="all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Блокада </a:t>
            </a:r>
            <a:r>
              <a:rPr lang="ru-RU" sz="2800" cap="all" dirty="0">
                <a:solidFill>
                  <a:prstClr val="white"/>
                </a:solidFill>
                <a:latin typeface="Arial Black" panose="020B0A04020102020204" pitchFamily="34" charset="0"/>
              </a:rPr>
              <a:t>Ленинграда </a:t>
            </a:r>
            <a:endParaRPr lang="ru-RU" sz="2800" cap="all" dirty="0" smtClean="0">
              <a:solidFill>
                <a:prstClr val="white"/>
              </a:solidFill>
              <a:latin typeface="Arial Black" panose="020B0A04020102020204" pitchFamily="34" charset="0"/>
            </a:endParaRPr>
          </a:p>
          <a:p>
            <a:pPr lvl="0">
              <a:defRPr/>
            </a:pPr>
            <a:endParaRPr lang="ru-RU" sz="2800" cap="all" dirty="0">
              <a:solidFill>
                <a:prstClr val="white"/>
              </a:solidFill>
              <a:latin typeface="Arial Black" panose="020B0A04020102020204" pitchFamily="34" charset="0"/>
            </a:endParaRPr>
          </a:p>
          <a:p>
            <a:pPr lvl="0">
              <a:defRPr/>
            </a:pPr>
            <a:r>
              <a:rPr lang="ru-RU" sz="28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Даты</a:t>
            </a:r>
            <a:r>
              <a:rPr lang="ru-RU" sz="2800" dirty="0">
                <a:solidFill>
                  <a:prstClr val="white"/>
                </a:solidFill>
                <a:latin typeface="Arial Narrow" panose="020B0606020202030204" pitchFamily="34" charset="0"/>
              </a:rPr>
              <a:t>: 8 сентября 1941 - 27 января 1944 гг. (872 дня)</a:t>
            </a:r>
          </a:p>
          <a:p>
            <a:pPr lvl="0">
              <a:defRPr/>
            </a:pPr>
            <a:r>
              <a:rPr lang="ru-RU" sz="2800" dirty="0">
                <a:solidFill>
                  <a:prstClr val="white"/>
                </a:solidFill>
                <a:latin typeface="Arial Narrow" panose="020B0606020202030204" pitchFamily="34" charset="0"/>
              </a:rPr>
              <a:t>Количество погибших от голода и уничтожения мирных жителей</a:t>
            </a:r>
          </a:p>
          <a:p>
            <a:pPr lvl="0">
              <a:defRPr/>
            </a:pPr>
            <a:r>
              <a:rPr lang="ru-RU" sz="2800" dirty="0">
                <a:solidFill>
                  <a:prstClr val="white"/>
                </a:solidFill>
                <a:latin typeface="Arial Narrow" panose="020B0606020202030204" pitchFamily="34" charset="0"/>
              </a:rPr>
              <a:t>составило не менее 1 093 842 </a:t>
            </a:r>
            <a:r>
              <a:rPr lang="ru-RU" sz="28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человека</a:t>
            </a:r>
            <a:endParaRPr lang="ru-RU" sz="2800" dirty="0">
              <a:solidFill>
                <a:prstClr val="white"/>
              </a:solidFill>
              <a:latin typeface="Arial Narrow" panose="020B0606020202030204" pitchFamily="34" charset="0"/>
            </a:endParaRPr>
          </a:p>
          <a:p>
            <a:pPr lvl="0">
              <a:defRPr/>
            </a:pPr>
            <a:endParaRPr lang="ru-RU" sz="40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952" y="153169"/>
            <a:ext cx="863600" cy="8628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464" y="846161"/>
            <a:ext cx="6803136" cy="437874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251460" y="5508457"/>
            <a:ext cx="6880860" cy="882742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indent="450215">
              <a:lnSpc>
                <a:spcPct val="107000"/>
              </a:lnSpc>
              <a:spcAft>
                <a:spcPts val="800"/>
              </a:spcAft>
              <a:tabLst>
                <a:tab pos="914400" algn="l"/>
              </a:tabLst>
            </a:pPr>
            <a:r>
              <a:rPr lang="ru-RU" sz="1600" cap="all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27 января </a:t>
            </a:r>
            <a:r>
              <a:rPr lang="ru-RU" sz="16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исполнится 81 год со </a:t>
            </a:r>
            <a:r>
              <a:rPr lang="ru-RU" sz="1600" cap="all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дня полного </a:t>
            </a:r>
            <a:r>
              <a:rPr lang="ru-RU" sz="16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освобождения Ленинграда </a:t>
            </a:r>
            <a:r>
              <a:rPr lang="ru-RU" sz="1600" cap="all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от фашистской блокады</a:t>
            </a:r>
            <a:endParaRPr lang="ru-RU" sz="1600" cap="all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32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568696" y="456242"/>
            <a:ext cx="58826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2800" cap="all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Блокада </a:t>
            </a:r>
            <a:r>
              <a:rPr lang="ru-RU" sz="2800" cap="all" dirty="0">
                <a:solidFill>
                  <a:prstClr val="white"/>
                </a:solidFill>
                <a:latin typeface="Arial Black" panose="020B0A04020102020204" pitchFamily="34" charset="0"/>
              </a:rPr>
              <a:t>Ленинграда </a:t>
            </a:r>
            <a:endParaRPr lang="ru-RU" sz="2800" cap="all" dirty="0" smtClean="0">
              <a:solidFill>
                <a:prstClr val="white"/>
              </a:solidFill>
              <a:latin typeface="Arial Black" panose="020B0A04020102020204" pitchFamily="34" charset="0"/>
            </a:endParaRPr>
          </a:p>
          <a:p>
            <a:pPr lvl="0">
              <a:defRPr/>
            </a:pPr>
            <a:endParaRPr lang="ru-RU" sz="2800" cap="all" dirty="0">
              <a:solidFill>
                <a:prstClr val="white"/>
              </a:solidFill>
              <a:latin typeface="Arial Black" panose="020B0A04020102020204" pitchFamily="34" charset="0"/>
            </a:endParaRPr>
          </a:p>
          <a:p>
            <a:pPr lvl="0">
              <a:defRPr/>
            </a:pPr>
            <a:endParaRPr lang="ru-RU" sz="40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952" y="153169"/>
            <a:ext cx="863600" cy="8628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5340721" cy="36984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93958"/>
            <a:ext cx="5340721" cy="359117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508752" y="1940666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Что </a:t>
            </a:r>
            <a:r>
              <a:rPr lang="ru-RU" dirty="0">
                <a:solidFill>
                  <a:prstClr val="white"/>
                </a:solidFill>
                <a:latin typeface="Arial Narrow" panose="020B0606020202030204" pitchFamily="34" charset="0"/>
              </a:rPr>
              <a:t>такое блокада?</a:t>
            </a:r>
            <a:br>
              <a:rPr lang="ru-RU" dirty="0">
                <a:solidFill>
                  <a:prstClr val="white"/>
                </a:solidFill>
                <a:latin typeface="Arial Narrow" panose="020B0606020202030204" pitchFamily="34" charset="0"/>
              </a:rPr>
            </a:br>
            <a:r>
              <a:rPr lang="ru-RU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Это </a:t>
            </a:r>
            <a:r>
              <a:rPr lang="ru-RU" dirty="0">
                <a:solidFill>
                  <a:prstClr val="white"/>
                </a:solidFill>
                <a:latin typeface="Arial Narrow" panose="020B0606020202030204" pitchFamily="34" charset="0"/>
              </a:rPr>
              <a:t>осадное кольцо, в которое взяли город. В город перестало поступать продовольствие. Отключили свет, отопление, воду… Наступила зима…</a:t>
            </a:r>
            <a:br>
              <a:rPr lang="ru-RU" dirty="0">
                <a:solidFill>
                  <a:prstClr val="white"/>
                </a:solidFill>
                <a:latin typeface="Arial Narrow" panose="020B0606020202030204" pitchFamily="34" charset="0"/>
              </a:rPr>
            </a:br>
            <a:r>
              <a:rPr lang="ru-RU" dirty="0">
                <a:solidFill>
                  <a:prstClr val="white"/>
                </a:solidFill>
                <a:latin typeface="Arial Narrow" panose="020B0606020202030204" pitchFamily="34" charset="0"/>
              </a:rPr>
              <a:t/>
            </a:r>
            <a:br>
              <a:rPr lang="ru-RU" dirty="0">
                <a:solidFill>
                  <a:prstClr val="white"/>
                </a:solidFill>
                <a:latin typeface="Arial Narrow" panose="020B0606020202030204" pitchFamily="34" charset="0"/>
              </a:rPr>
            </a:br>
            <a:r>
              <a:rPr lang="ru-RU" dirty="0">
                <a:solidFill>
                  <a:prstClr val="white"/>
                </a:solidFill>
                <a:latin typeface="Arial Narrow" panose="020B0606020202030204" pitchFamily="34" charset="0"/>
              </a:rPr>
              <a:t>Настали страшные, тяжелые блокадные дни.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220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556248" y="448004"/>
            <a:ext cx="58826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2800" cap="all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Блокадный хлеб </a:t>
            </a:r>
          </a:p>
          <a:p>
            <a:pPr lvl="0">
              <a:defRPr/>
            </a:pPr>
            <a:endParaRPr lang="ru-RU" sz="2800" cap="all" dirty="0">
              <a:solidFill>
                <a:prstClr val="white"/>
              </a:solidFill>
              <a:latin typeface="Arial Black" panose="020B0A04020102020204" pitchFamily="34" charset="0"/>
            </a:endParaRPr>
          </a:p>
          <a:p>
            <a:pPr lvl="0">
              <a:defRPr/>
            </a:pPr>
            <a:endParaRPr lang="ru-RU" sz="40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952" y="153169"/>
            <a:ext cx="863600" cy="86287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60248" y="245657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с </a:t>
            </a:r>
            <a:r>
              <a:rPr lang="ru-RU" dirty="0">
                <a:solidFill>
                  <a:prstClr val="white"/>
                </a:solidFill>
                <a:latin typeface="Arial Narrow" panose="020B0606020202030204" pitchFamily="34" charset="0"/>
              </a:rPr>
              <a:t>20 ноября 1941 г. следующие нормы отпуска </a:t>
            </a:r>
            <a:r>
              <a:rPr lang="ru-RU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хлеба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972827" cy="23060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770" y="2918241"/>
            <a:ext cx="4840470" cy="36370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8631" y="1334803"/>
            <a:ext cx="3389487" cy="256828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493369" y="4087751"/>
            <a:ext cx="6028071" cy="1287853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indent="450215">
              <a:spcAft>
                <a:spcPts val="800"/>
              </a:spcAft>
              <a:tabLst>
                <a:tab pos="914400" algn="l"/>
              </a:tabLst>
            </a:pPr>
            <a:r>
              <a:rPr lang="ru-RU" sz="1600" cap="all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125 </a:t>
            </a:r>
            <a:r>
              <a:rPr lang="ru-RU" sz="16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граммов – это кусочек хлеба размером со спичечный коробок</a:t>
            </a:r>
            <a:r>
              <a:rPr lang="ru-RU" sz="1600" cap="all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… </a:t>
            </a:r>
          </a:p>
          <a:p>
            <a:pPr indent="450215">
              <a:spcAft>
                <a:spcPts val="800"/>
              </a:spcAft>
              <a:tabLst>
                <a:tab pos="914400" algn="l"/>
              </a:tabLst>
            </a:pPr>
            <a:r>
              <a:rPr lang="ru-RU" sz="1600" cap="all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и </a:t>
            </a:r>
            <a:r>
              <a:rPr lang="ru-RU" sz="16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это была норма на весь день.</a:t>
            </a:r>
          </a:p>
          <a:p>
            <a:pPr indent="450215">
              <a:lnSpc>
                <a:spcPct val="107000"/>
              </a:lnSpc>
              <a:spcAft>
                <a:spcPts val="800"/>
              </a:spcAft>
              <a:tabLst>
                <a:tab pos="914400" algn="l"/>
              </a:tabLst>
            </a:pPr>
            <a:endParaRPr lang="ru-RU" sz="1600" cap="all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02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556248" y="448004"/>
            <a:ext cx="58826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2800" cap="all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Дорога жизни </a:t>
            </a:r>
          </a:p>
          <a:p>
            <a:pPr lvl="0">
              <a:defRPr/>
            </a:pPr>
            <a:endParaRPr lang="ru-RU" sz="2800" cap="all" dirty="0">
              <a:solidFill>
                <a:prstClr val="white"/>
              </a:solidFill>
              <a:latin typeface="Arial Black" panose="020B0A04020102020204" pitchFamily="34" charset="0"/>
            </a:endParaRPr>
          </a:p>
          <a:p>
            <a:pPr lvl="0">
              <a:defRPr/>
            </a:pPr>
            <a:endParaRPr lang="ru-RU" sz="40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952" y="153169"/>
            <a:ext cx="863600" cy="86287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700776" y="1419458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«</a:t>
            </a:r>
            <a:r>
              <a:rPr lang="ru-RU" dirty="0">
                <a:solidFill>
                  <a:prstClr val="white"/>
                </a:solidFill>
                <a:latin typeface="Arial Narrow" panose="020B0606020202030204" pitchFamily="34" charset="0"/>
              </a:rPr>
              <a:t>Дорога жизни» — единственная транспортная магистраль, по которой во время блокады Ленинграда осуществлялось снабжение окружённой советской группировки войск и гражданского населения </a:t>
            </a:r>
            <a:r>
              <a:rPr lang="ru-RU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города</a:t>
            </a:r>
          </a:p>
          <a:p>
            <a:endParaRPr lang="ru-RU" dirty="0">
              <a:solidFill>
                <a:prstClr val="white"/>
              </a:solidFill>
              <a:latin typeface="Arial Narrow" panose="020B0606020202030204" pitchFamily="34" charset="0"/>
            </a:endParaRPr>
          </a:p>
          <a:p>
            <a:r>
              <a:rPr lang="ru-RU" dirty="0">
                <a:solidFill>
                  <a:prstClr val="white"/>
                </a:solidFill>
                <a:latin typeface="Arial Narrow" panose="020B0606020202030204" pitchFamily="34" charset="0"/>
              </a:rPr>
              <a:t>По дороге жизни осуществлялась эвакуация населения, оборудования фабрик и заводов, подвозились продовольствие, топливо, подкрепление, </a:t>
            </a:r>
            <a:r>
              <a:rPr lang="ru-RU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вооружение</a:t>
            </a:r>
            <a:r>
              <a:rPr lang="ru-RU" dirty="0">
                <a:solidFill>
                  <a:prstClr val="white"/>
                </a:solidFill>
                <a:latin typeface="Arial Narrow" panose="020B0606020202030204" pitchFamily="34" charset="0"/>
              </a:rPr>
              <a:t/>
            </a:r>
            <a:br>
              <a:rPr lang="ru-RU" dirty="0">
                <a:solidFill>
                  <a:prstClr val="white"/>
                </a:solidFill>
                <a:latin typeface="Arial Narrow" panose="020B0606020202030204" pitchFamily="34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68112" cy="37824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82453"/>
            <a:ext cx="5468112" cy="364540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700776" y="4538724"/>
            <a:ext cx="6028071" cy="687368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indent="450215">
              <a:spcAft>
                <a:spcPts val="800"/>
              </a:spcAft>
              <a:tabLst>
                <a:tab pos="914400" algn="l"/>
              </a:tabLst>
            </a:pPr>
            <a:r>
              <a:rPr lang="ru-RU" sz="1600" cap="all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«Дорога </a:t>
            </a:r>
            <a:r>
              <a:rPr lang="ru-RU" sz="16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жизни» действовала </a:t>
            </a:r>
            <a:endParaRPr lang="ru-RU" sz="1600" cap="all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indent="450215">
              <a:spcAft>
                <a:spcPts val="800"/>
              </a:spcAft>
              <a:tabLst>
                <a:tab pos="914400" algn="l"/>
              </a:tabLst>
            </a:pPr>
            <a:r>
              <a:rPr lang="ru-RU" sz="1600" cap="all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с </a:t>
            </a:r>
            <a:r>
              <a:rPr lang="ru-RU" sz="16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12 сентября 1941 по март 1943 </a:t>
            </a:r>
            <a:r>
              <a:rPr lang="ru-RU" sz="1600" cap="all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года</a:t>
            </a:r>
            <a:endParaRPr lang="ru-RU" sz="1600" cap="all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51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42883" y="262897"/>
            <a:ext cx="673811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2800" cap="all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Регулировщица </a:t>
            </a:r>
          </a:p>
          <a:p>
            <a:pPr lvl="0">
              <a:defRPr/>
            </a:pPr>
            <a:r>
              <a:rPr lang="ru-RU" sz="2800" cap="all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на </a:t>
            </a:r>
            <a:r>
              <a:rPr lang="ru-RU" sz="2800" cap="all" dirty="0">
                <a:solidFill>
                  <a:prstClr val="white"/>
                </a:solidFill>
                <a:latin typeface="Arial Black" panose="020B0A04020102020204" pitchFamily="34" charset="0"/>
              </a:rPr>
              <a:t>Дороге Жизни </a:t>
            </a:r>
            <a:endParaRPr lang="ru-RU" sz="2800" cap="all" dirty="0" smtClean="0">
              <a:solidFill>
                <a:prstClr val="white"/>
              </a:solidFill>
              <a:latin typeface="Arial Black" panose="020B0A04020102020204" pitchFamily="34" charset="0"/>
            </a:endParaRPr>
          </a:p>
          <a:p>
            <a:pPr lvl="0">
              <a:defRPr/>
            </a:pPr>
            <a:endParaRPr lang="ru-RU" sz="2800" cap="all" dirty="0">
              <a:solidFill>
                <a:prstClr val="white"/>
              </a:solidFill>
              <a:latin typeface="Arial Black" panose="020B0A04020102020204" pitchFamily="34" charset="0"/>
            </a:endParaRPr>
          </a:p>
          <a:p>
            <a:pPr lvl="0">
              <a:defRPr/>
            </a:pPr>
            <a:endParaRPr lang="ru-RU" sz="40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952" y="153169"/>
            <a:ext cx="863600" cy="86287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242883" y="1354611"/>
            <a:ext cx="5556504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     В </a:t>
            </a:r>
            <a:r>
              <a:rPr lang="ru-RU" sz="1600" dirty="0">
                <a:solidFill>
                  <a:prstClr val="white"/>
                </a:solidFill>
                <a:latin typeface="Arial Narrow" panose="020B0606020202030204" pitchFamily="34" charset="0"/>
              </a:rPr>
              <a:t>задачи регулировщиков входило</a:t>
            </a:r>
            <a:r>
              <a:rPr lang="ru-RU" sz="16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:</a:t>
            </a:r>
          </a:p>
          <a:p>
            <a:endParaRPr lang="ru-RU" sz="1600" dirty="0">
              <a:solidFill>
                <a:prstClr val="white"/>
              </a:solidFill>
              <a:latin typeface="Arial Narrow" panose="020B0606020202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6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установка </a:t>
            </a:r>
            <a:r>
              <a:rPr lang="ru-RU" sz="1600" dirty="0">
                <a:solidFill>
                  <a:prstClr val="white"/>
                </a:solidFill>
                <a:latin typeface="Arial Narrow" panose="020B0606020202030204" pitchFamily="34" charset="0"/>
              </a:rPr>
              <a:t>фонарей и вех вдоль трассы, чтобы машины не сбились с пути. Днём направление указывалось козелками из кольев, ночью - с помощью фонарей, которыми были снабжены регулировщицы</a:t>
            </a:r>
            <a:r>
              <a:rPr lang="ru-RU" sz="16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;</a:t>
            </a:r>
          </a:p>
          <a:p>
            <a:pPr marL="285750" indent="-285750">
              <a:buFontTx/>
              <a:buChar char="-"/>
            </a:pPr>
            <a:endParaRPr lang="ru-RU" sz="1600" dirty="0">
              <a:solidFill>
                <a:prstClr val="white"/>
              </a:solidFill>
              <a:latin typeface="Arial Narrow" panose="020B0606020202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6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контроль </a:t>
            </a:r>
            <a:r>
              <a:rPr lang="ru-RU" sz="1600" dirty="0">
                <a:solidFill>
                  <a:prstClr val="white"/>
                </a:solidFill>
                <a:latin typeface="Arial Narrow" panose="020B0606020202030204" pitchFamily="34" charset="0"/>
              </a:rPr>
              <a:t>за дистанцией между машинами. Это было важно, потому что торможение автомашин на льду при отсутствии снега было почти невозможно, и езда на близких расстояниях друг от друга грозила провалом одновременно нескольких машин</a:t>
            </a:r>
            <a:r>
              <a:rPr lang="ru-RU" sz="16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;</a:t>
            </a:r>
          </a:p>
          <a:p>
            <a:pPr marL="285750" indent="-285750">
              <a:buFontTx/>
              <a:buChar char="-"/>
            </a:pPr>
            <a:endParaRPr lang="ru-RU" sz="1600" dirty="0">
              <a:solidFill>
                <a:prstClr val="white"/>
              </a:solidFill>
              <a:latin typeface="Arial Narrow" panose="020B0606020202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6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слежение </a:t>
            </a:r>
            <a:r>
              <a:rPr lang="ru-RU" sz="1600" dirty="0">
                <a:solidFill>
                  <a:prstClr val="white"/>
                </a:solidFill>
                <a:latin typeface="Arial Narrow" panose="020B0606020202030204" pitchFamily="34" charset="0"/>
              </a:rPr>
              <a:t>за толщиной льда. Как только машины выбивали колею, регулировщик должен был бежать переставлять вехи и фонари и переводить следующий караван на новый </a:t>
            </a:r>
            <a:r>
              <a:rPr lang="ru-RU" sz="16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маршрут;</a:t>
            </a:r>
          </a:p>
          <a:p>
            <a:pPr marL="285750" indent="-285750">
              <a:buFontTx/>
              <a:buChar char="-"/>
            </a:pPr>
            <a:endParaRPr lang="ru-RU" sz="1600" dirty="0">
              <a:solidFill>
                <a:prstClr val="white"/>
              </a:solidFill>
              <a:latin typeface="Arial Narrow" panose="020B0606020202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6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помощь </a:t>
            </a:r>
            <a:r>
              <a:rPr lang="ru-RU" sz="1600" dirty="0">
                <a:solidFill>
                  <a:prstClr val="white"/>
                </a:solidFill>
                <a:latin typeface="Arial Narrow" panose="020B0606020202030204" pitchFamily="34" charset="0"/>
              </a:rPr>
              <a:t>в случае аварий. Регулировщицы доставали людей из полыньи, обогревали и пытались найти им место в других проходящих машинах.</a:t>
            </a:r>
          </a:p>
          <a:p>
            <a:r>
              <a:rPr lang="ru-RU" sz="1600" dirty="0">
                <a:solidFill>
                  <a:prstClr val="white"/>
                </a:solidFill>
                <a:latin typeface="Arial Narrow" panose="020B0606020202030204" pitchFamily="34" charset="0"/>
              </a:rPr>
              <a:t/>
            </a:r>
            <a:br>
              <a:rPr lang="ru-RU" sz="1600" dirty="0">
                <a:solidFill>
                  <a:prstClr val="white"/>
                </a:solidFill>
                <a:latin typeface="Arial Narrow" panose="020B0606020202030204" pitchFamily="34" charset="0"/>
              </a:rPr>
            </a:b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211387" cy="414092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91657" y="4539691"/>
            <a:ext cx="6028071" cy="1077218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indent="450215">
              <a:spcAft>
                <a:spcPts val="800"/>
              </a:spcAft>
              <a:tabLst>
                <a:tab pos="914400" algn="l"/>
              </a:tabLst>
            </a:pPr>
            <a:r>
              <a:rPr lang="ru-RU" sz="1600" cap="all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Регулировщики </a:t>
            </a:r>
            <a:r>
              <a:rPr lang="ru-RU" sz="16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на Дороге Жизни сыграли важнейшую роль в обеспечении безопасного и бесперебойного движения транспорта через ледовую </a:t>
            </a:r>
            <a:r>
              <a:rPr lang="ru-RU" sz="1600" cap="all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трассу</a:t>
            </a:r>
            <a:endParaRPr lang="ru-RU" sz="1600" cap="all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85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42883" y="262897"/>
            <a:ext cx="6738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2800" cap="all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Регулировщица </a:t>
            </a:r>
          </a:p>
          <a:p>
            <a:pPr lvl="0">
              <a:defRPr/>
            </a:pPr>
            <a:r>
              <a:rPr lang="ru-RU" sz="2800" cap="all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на </a:t>
            </a:r>
            <a:r>
              <a:rPr lang="ru-RU" sz="2800" cap="all" dirty="0">
                <a:solidFill>
                  <a:prstClr val="white"/>
                </a:solidFill>
                <a:latin typeface="Arial Black" panose="020B0A04020102020204" pitchFamily="34" charset="0"/>
              </a:rPr>
              <a:t>Дороге </a:t>
            </a:r>
            <a:r>
              <a:rPr lang="ru-RU" sz="2800" cap="all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Жизни</a:t>
            </a:r>
            <a:endParaRPr lang="ru-RU" sz="2800" cap="all" dirty="0">
              <a:solidFill>
                <a:prstClr val="white"/>
              </a:solidFill>
              <a:latin typeface="Arial Black" panose="020B0A04020102020204" pitchFamily="34" charset="0"/>
            </a:endParaRPr>
          </a:p>
          <a:p>
            <a:pPr lvl="0">
              <a:defRPr/>
            </a:pPr>
            <a:endParaRPr lang="ru-RU" sz="40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952" y="153169"/>
            <a:ext cx="863600" cy="86287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242883" y="1430382"/>
            <a:ext cx="56205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Всего </a:t>
            </a:r>
            <a:r>
              <a:rPr lang="ru-RU" sz="1600" dirty="0">
                <a:solidFill>
                  <a:prstClr val="white"/>
                </a:solidFill>
                <a:latin typeface="Arial Narrow" panose="020B0606020202030204" pitchFamily="34" charset="0"/>
              </a:rPr>
              <a:t>в 1941–1943 годах «Дорогу жизни» обслуживали свыше 20 тысяч человек, в том числе регулировщицы. Благодаря им по льду перевезли более миллиона тонн грузов, и Ленинград пережил блокаду.</a:t>
            </a:r>
            <a:endParaRPr lang="ru-RU" sz="1600" dirty="0" smtClean="0">
              <a:solidFill>
                <a:prstClr val="white"/>
              </a:solidFill>
              <a:latin typeface="Arial Narrow" panose="020B0606020202030204" pitchFamily="34" charset="0"/>
            </a:endParaRPr>
          </a:p>
          <a:p>
            <a:endParaRPr lang="ru-RU" sz="1600" dirty="0">
              <a:solidFill>
                <a:prstClr val="white"/>
              </a:solidFill>
              <a:latin typeface="Arial Narrow" panose="020B0606020202030204" pitchFamily="34" charset="0"/>
            </a:endParaRPr>
          </a:p>
          <a:p>
            <a:r>
              <a:rPr lang="ru-RU" sz="1600" dirty="0">
                <a:solidFill>
                  <a:prstClr val="white"/>
                </a:solidFill>
                <a:latin typeface="Arial Narrow" panose="020B0606020202030204" pitchFamily="34" charset="0"/>
              </a:rPr>
              <a:t/>
            </a:r>
            <a:br>
              <a:rPr lang="ru-RU" sz="1600" dirty="0">
                <a:solidFill>
                  <a:prstClr val="white"/>
                </a:solidFill>
                <a:latin typeface="Arial Narrow" panose="020B0606020202030204" pitchFamily="34" charset="0"/>
              </a:rPr>
            </a:b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483683" y="4555267"/>
            <a:ext cx="56235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Из </a:t>
            </a:r>
            <a:r>
              <a:rPr lang="ru-RU" sz="1600" dirty="0">
                <a:solidFill>
                  <a:prstClr val="white"/>
                </a:solidFill>
                <a:latin typeface="Arial Narrow" panose="020B0606020202030204" pitchFamily="34" charset="0"/>
              </a:rPr>
              <a:t>воспоминаний Веры Ивановны Роговой, которая служила на ледяной трассе: </a:t>
            </a:r>
            <a:endParaRPr lang="ru-RU" sz="1600" dirty="0" smtClean="0">
              <a:solidFill>
                <a:prstClr val="white"/>
              </a:solidFill>
              <a:latin typeface="Arial Narrow" panose="020B0606020202030204" pitchFamily="34" charset="0"/>
            </a:endParaRPr>
          </a:p>
          <a:p>
            <a:r>
              <a:rPr lang="ru-RU" sz="16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«</a:t>
            </a:r>
            <a:r>
              <a:rPr lang="ru-RU" sz="1600" i="1" dirty="0">
                <a:solidFill>
                  <a:prstClr val="white"/>
                </a:solidFill>
                <a:latin typeface="Arial Narrow" panose="020B0606020202030204" pitchFamily="34" charset="0"/>
              </a:rPr>
              <a:t>Тяжело было смотреть на тех людей, которых увозили из Ленинграда. Очень тяжело. Мы, конечно, не плакали тогда, слез не было, потому что ты не имеешь права расслабиться. Будешь плакать – ничем не поможешь людям. А когда машины уходили под лед, и надо было людям помогать – было тяжело</a:t>
            </a:r>
            <a:r>
              <a:rPr lang="ru-RU" sz="1600" i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…»</a:t>
            </a:r>
          </a:p>
          <a:p>
            <a:r>
              <a:rPr lang="ru-RU" sz="16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/>
            </a:r>
            <a:br>
              <a:rPr lang="ru-RU" sz="1600" dirty="0" smtClean="0">
                <a:solidFill>
                  <a:prstClr val="white"/>
                </a:solidFill>
                <a:latin typeface="Arial Narrow" panose="020B0606020202030204" pitchFamily="34" charset="0"/>
              </a:rPr>
            </a:b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23" y="4245155"/>
            <a:ext cx="2097946" cy="247887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753100" cy="40862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3961" y="2275549"/>
            <a:ext cx="3375740" cy="458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7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453888" y="236653"/>
            <a:ext cx="673811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2800" cap="all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Регулировщица </a:t>
            </a:r>
          </a:p>
          <a:p>
            <a:pPr lvl="0">
              <a:defRPr/>
            </a:pPr>
            <a:r>
              <a:rPr lang="ru-RU" sz="2800" cap="all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на </a:t>
            </a:r>
            <a:r>
              <a:rPr lang="ru-RU" sz="2800" cap="all" dirty="0">
                <a:solidFill>
                  <a:prstClr val="white"/>
                </a:solidFill>
                <a:latin typeface="Arial Black" panose="020B0A04020102020204" pitchFamily="34" charset="0"/>
              </a:rPr>
              <a:t>Дороге Жизни </a:t>
            </a:r>
            <a:endParaRPr lang="ru-RU" sz="2800" cap="all" dirty="0" smtClean="0">
              <a:solidFill>
                <a:prstClr val="white"/>
              </a:solidFill>
              <a:latin typeface="Arial Black" panose="020B0A04020102020204" pitchFamily="34" charset="0"/>
            </a:endParaRPr>
          </a:p>
          <a:p>
            <a:pPr lvl="0">
              <a:defRPr/>
            </a:pPr>
            <a:endParaRPr lang="ru-RU" sz="2800" cap="all" dirty="0">
              <a:solidFill>
                <a:prstClr val="white"/>
              </a:solidFill>
              <a:latin typeface="Arial Black" panose="020B0A04020102020204" pitchFamily="34" charset="0"/>
            </a:endParaRPr>
          </a:p>
          <a:p>
            <a:pPr lvl="0">
              <a:defRPr/>
            </a:pPr>
            <a:endParaRPr lang="ru-RU" sz="40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952" y="153169"/>
            <a:ext cx="863600" cy="86287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330952" y="1457814"/>
            <a:ext cx="646843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7 </a:t>
            </a:r>
            <a:r>
              <a:rPr lang="ru-RU" sz="1600" dirty="0">
                <a:solidFill>
                  <a:prstClr val="white"/>
                </a:solidFill>
                <a:latin typeface="Arial Narrow" panose="020B0606020202030204" pitchFamily="34" charset="0"/>
              </a:rPr>
              <a:t>мая 1985 года на «0» километре «Дороги Жизни» был установлен памятник регулировщицам.  Однако в 2004-2005 годах он был разрушен во время строительства кольцевой автодороги. Спустя пять лет стелу с барельефом восстановили на первом километре Дороги жизни. На открытии присутствовала ветеран войны, регулировщица Дороги Жизни Вера Ивановна Рогова, чей образ и стал прототипом памятника</a:t>
            </a:r>
            <a:r>
              <a:rPr lang="ru-RU" sz="16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.</a:t>
            </a:r>
          </a:p>
          <a:p>
            <a:endParaRPr lang="ru-RU" sz="1600" dirty="0">
              <a:solidFill>
                <a:prstClr val="white"/>
              </a:solidFill>
              <a:latin typeface="Arial Narrow" panose="020B0606020202030204" pitchFamily="34" charset="0"/>
            </a:endParaRPr>
          </a:p>
          <a:p>
            <a:endParaRPr lang="ru-RU" sz="1600" dirty="0" smtClean="0">
              <a:solidFill>
                <a:prstClr val="white"/>
              </a:solidFill>
              <a:latin typeface="Arial Narrow" panose="020B0606020202030204" pitchFamily="34" charset="0"/>
            </a:endParaRPr>
          </a:p>
          <a:p>
            <a:endParaRPr lang="ru-RU" sz="1600" dirty="0">
              <a:solidFill>
                <a:prstClr val="white"/>
              </a:solidFill>
              <a:latin typeface="Arial Narrow" panose="020B0606020202030204" pitchFamily="34" charset="0"/>
            </a:endParaRPr>
          </a:p>
          <a:p>
            <a:endParaRPr lang="ru-RU" sz="1600" dirty="0" smtClean="0">
              <a:solidFill>
                <a:prstClr val="white"/>
              </a:solidFill>
              <a:latin typeface="Arial Narrow" panose="020B0606020202030204" pitchFamily="34" charset="0"/>
            </a:endParaRPr>
          </a:p>
          <a:p>
            <a:r>
              <a:rPr lang="ru-RU" sz="1600" dirty="0">
                <a:solidFill>
                  <a:prstClr val="white"/>
                </a:solidFill>
                <a:latin typeface="Arial Narrow" panose="020B0606020202030204" pitchFamily="34" charset="0"/>
              </a:rPr>
              <a:t>Участие женщин в войне 1941-1945 гг. ещё раз доказало смелость, решительность, отвагу и готовность на любые свершения ради Родины. Регулировщицы ладожской магистрали сыграли важную роль в бесперебойной работе «Дороги жизни», в спасении ленинградцев от голода в блокаду, в приближении Великой Победы. </a:t>
            </a:r>
          </a:p>
          <a:p>
            <a:endParaRPr lang="ru-RU" sz="1600" dirty="0">
              <a:solidFill>
                <a:prstClr val="white"/>
              </a:solidFill>
              <a:latin typeface="Arial Narrow" panose="020B0606020202030204" pitchFamily="34" charset="0"/>
            </a:endParaRPr>
          </a:p>
          <a:p>
            <a:endParaRPr lang="ru-RU" sz="1600" dirty="0" smtClean="0">
              <a:solidFill>
                <a:prstClr val="white"/>
              </a:solidFill>
              <a:latin typeface="Arial Narrow" panose="020B0606020202030204" pitchFamily="34" charset="0"/>
            </a:endParaRPr>
          </a:p>
          <a:p>
            <a:endParaRPr lang="ru-RU" sz="1600" dirty="0">
              <a:solidFill>
                <a:prstClr val="white"/>
              </a:solidFill>
              <a:latin typeface="Arial Narrow" panose="020B0606020202030204" pitchFamily="34" charset="0"/>
            </a:endParaRPr>
          </a:p>
          <a:p>
            <a:r>
              <a:rPr lang="ru-RU" sz="1600" dirty="0">
                <a:solidFill>
                  <a:prstClr val="white"/>
                </a:solidFill>
                <a:latin typeface="Arial Narrow" panose="020B0606020202030204" pitchFamily="34" charset="0"/>
              </a:rPr>
              <a:t/>
            </a:r>
            <a:br>
              <a:rPr lang="ru-RU" sz="1600" dirty="0">
                <a:solidFill>
                  <a:prstClr val="white"/>
                </a:solidFill>
                <a:latin typeface="Arial Narrow" panose="020B0606020202030204" pitchFamily="34" charset="0"/>
              </a:rPr>
            </a:b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" y="0"/>
            <a:ext cx="5174801" cy="689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958584" y="448004"/>
            <a:ext cx="548030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cap="all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Памятник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cap="all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«разорванное кольцо»</a:t>
            </a:r>
            <a:r>
              <a:rPr kumimoji="0" lang="ru-RU" sz="2800" b="0" i="0" u="none" strike="noStrike" kern="1200" cap="all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952" y="153169"/>
            <a:ext cx="863600" cy="86287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989207" y="2302706"/>
            <a:ext cx="47396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Дорога </a:t>
            </a:r>
            <a:r>
              <a:rPr lang="ru-RU" dirty="0">
                <a:solidFill>
                  <a:prstClr val="white"/>
                </a:solidFill>
                <a:latin typeface="Arial Narrow" panose="020B0606020202030204" pitchFamily="34" charset="0"/>
              </a:rPr>
              <a:t>жизни давала надежду на спасение людей, спасла много жизней. На том месте, где было прорвано кольцо блокады, сейчас установлен памятник, который называется «Разорванное кольцо».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/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095744" y="4631131"/>
            <a:ext cx="5029200" cy="1323439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indent="450215">
              <a:spcAft>
                <a:spcPts val="800"/>
              </a:spcAft>
              <a:tabLst>
                <a:tab pos="914400" algn="l"/>
              </a:tabLst>
            </a:pPr>
            <a:r>
              <a:rPr lang="ru-RU" sz="1600" cap="all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«Разо́рванное </a:t>
            </a:r>
            <a:r>
              <a:rPr lang="ru-RU" sz="16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кольцо́» — мемориал, входящий в «Зелёный пояс Славы», расположен на западном берегу Ладожского озера. Открыт 29 октября 1966 года</a:t>
            </a:r>
            <a:r>
              <a:rPr lang="ru-RU" sz="1600" cap="all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.</a:t>
            </a:r>
            <a:endParaRPr lang="ru-RU" sz="1600" cap="all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29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</TotalTime>
  <Words>646</Words>
  <Application>Microsoft Office PowerPoint</Application>
  <PresentationFormat>Широкоэкранный</PresentationFormat>
  <Paragraphs>61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Arial Black</vt:lpstr>
      <vt:lpstr>Arial Narrow</vt:lpstr>
      <vt:lpstr>Calibri</vt:lpstr>
      <vt:lpstr>Tahoma</vt:lpstr>
      <vt:lpstr>1_Office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Абрамова Марина Вячеславовна</dc:creator>
  <cp:lastModifiedBy>Дарина Лю-До-Чин</cp:lastModifiedBy>
  <cp:revision>43</cp:revision>
  <dcterms:created xsi:type="dcterms:W3CDTF">2024-05-14T07:49:13Z</dcterms:created>
  <dcterms:modified xsi:type="dcterms:W3CDTF">2025-01-16T15:55:03Z</dcterms:modified>
</cp:coreProperties>
</file>