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71" r:id="rId3"/>
    <p:sldId id="363" r:id="rId4"/>
    <p:sldId id="364" r:id="rId5"/>
    <p:sldId id="365" r:id="rId6"/>
    <p:sldId id="366" r:id="rId7"/>
    <p:sldId id="372" r:id="rId8"/>
    <p:sldId id="373" r:id="rId9"/>
    <p:sldId id="374" r:id="rId10"/>
    <p:sldId id="375" r:id="rId11"/>
    <p:sldId id="367" r:id="rId12"/>
    <p:sldId id="368" r:id="rId13"/>
    <p:sldId id="369" r:id="rId14"/>
    <p:sldId id="370" r:id="rId15"/>
    <p:sldId id="376" r:id="rId16"/>
    <p:sldId id="377" r:id="rId17"/>
    <p:sldId id="378" r:id="rId18"/>
    <p:sldId id="379" r:id="rId19"/>
    <p:sldId id="380" r:id="rId20"/>
    <p:sldId id="381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40D"/>
    <a:srgbClr val="807C7D"/>
    <a:srgbClr val="666666"/>
    <a:srgbClr val="AFABAB"/>
    <a:srgbClr val="A6A6A6"/>
    <a:srgbClr val="2E75B6"/>
    <a:srgbClr val="A1368B"/>
    <a:srgbClr val="E7302A"/>
    <a:srgbClr val="99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07"/>
  </p:normalViewPr>
  <p:slideViewPr>
    <p:cSldViewPr snapToGrid="0" showGuides="1">
      <p:cViewPr varScale="1">
        <p:scale>
          <a:sx n="109" d="100"/>
          <a:sy n="109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9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D75C0-1AEE-4D45-A3C8-36BDDE975B0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8E1E9-6C2D-46AD-9654-BD72F0AF4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0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4D795-D0AA-48F0-8FFB-856BE110FFF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C870D-90EA-4670-AE9C-B9CBD67C1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3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е 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flipH="1" flipV="1">
            <a:off x="0" y="-3"/>
            <a:ext cx="12192000" cy="6858001"/>
          </a:xfrm>
          <a:prstGeom prst="rect">
            <a:avLst/>
          </a:prstGeom>
          <a:solidFill>
            <a:srgbClr val="69A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07" y="669509"/>
            <a:ext cx="3987186" cy="28955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118" y="3757161"/>
            <a:ext cx="10894069" cy="1048033"/>
          </a:xfrm>
          <a:prstGeom prst="rect">
            <a:avLst/>
          </a:prstGeom>
        </p:spPr>
        <p:txBody>
          <a:bodyPr anchor="b"/>
          <a:lstStyle>
            <a:lvl1pPr algn="ctr"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codd_logo_white.ai" descr="codd_logo_white.a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7499" y="5600200"/>
            <a:ext cx="517002" cy="8423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5682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E73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Будь внимателен на дороге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№1</a:t>
            </a:r>
          </a:p>
        </p:txBody>
      </p:sp>
    </p:spTree>
    <p:extLst>
      <p:ext uri="{BB962C8B-B14F-4D97-AF65-F5344CB8AC3E}">
        <p14:creationId xmlns:p14="http://schemas.microsoft.com/office/powerpoint/2010/main" val="86740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E73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39813" y="2460367"/>
            <a:ext cx="597414" cy="597414"/>
          </a:xfrm>
          <a:prstGeom prst="rect">
            <a:avLst/>
          </a:prstGeom>
          <a:solidFill>
            <a:srgbClr val="E7302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1637227" y="2460367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30288" y="3255710"/>
            <a:ext cx="597414" cy="597414"/>
          </a:xfrm>
          <a:prstGeom prst="rect">
            <a:avLst/>
          </a:prstGeom>
          <a:solidFill>
            <a:srgbClr val="E7302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1637227" y="3255710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39813" y="4051053"/>
            <a:ext cx="597414" cy="597414"/>
          </a:xfrm>
          <a:prstGeom prst="rect">
            <a:avLst/>
          </a:prstGeom>
          <a:solidFill>
            <a:srgbClr val="E7302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1637227" y="4051053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Будь внимателен на дороге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№1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9" hasCustomPrompt="1"/>
          </p:nvPr>
        </p:nvSpPr>
        <p:spPr>
          <a:xfrm>
            <a:off x="1039813" y="4846396"/>
            <a:ext cx="597414" cy="597414"/>
          </a:xfrm>
          <a:prstGeom prst="rect">
            <a:avLst/>
          </a:prstGeom>
          <a:solidFill>
            <a:srgbClr val="E7302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1637227" y="4846396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3845DE05-D35D-469D-8C6F-A1572BEB790E}"/>
              </a:ext>
            </a:extLst>
          </p:cNvPr>
          <p:cNvSpPr/>
          <p:nvPr/>
        </p:nvSpPr>
        <p:spPr>
          <a:xfrm>
            <a:off x="720911" y="1007610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rgbClr val="E7302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9BEF4A9-E98A-48BE-851E-C06CEBE2D47F}"/>
              </a:ext>
            </a:extLst>
          </p:cNvPr>
          <p:cNvGrpSpPr/>
          <p:nvPr userDrawn="1"/>
        </p:nvGrpSpPr>
        <p:grpSpPr>
          <a:xfrm>
            <a:off x="752377" y="950181"/>
            <a:ext cx="7983561" cy="1250652"/>
            <a:chOff x="752377" y="950181"/>
            <a:chExt cx="7983561" cy="125065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FD5000F-7D09-4DA8-9221-6F31B7CD8DB4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E730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142B8E7-C32F-4F05-905F-FF71F5216C3F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E730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030288" y="950180"/>
            <a:ext cx="6979481" cy="12506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750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E73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Будь внимателен на дороге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№1</a:t>
            </a:r>
          </a:p>
        </p:txBody>
      </p:sp>
      <p:sp>
        <p:nvSpPr>
          <p:cNvPr id="22" name="Полилиния: фигура 20">
            <a:extLst>
              <a:ext uri="{FF2B5EF4-FFF2-40B4-BE49-F238E27FC236}">
                <a16:creationId xmlns:a16="http://schemas.microsoft.com/office/drawing/2014/main" id="{E53A63AF-58BD-416B-B731-FBA786AA2432}"/>
              </a:ext>
            </a:extLst>
          </p:cNvPr>
          <p:cNvSpPr/>
          <p:nvPr userDrawn="1"/>
        </p:nvSpPr>
        <p:spPr>
          <a:xfrm flipH="1">
            <a:off x="3619341" y="1382582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rgbClr val="E7302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A19DB8-AA75-42C8-87CC-504BF072F3F9}"/>
              </a:ext>
            </a:extLst>
          </p:cNvPr>
          <p:cNvGrpSpPr/>
          <p:nvPr userDrawn="1"/>
        </p:nvGrpSpPr>
        <p:grpSpPr>
          <a:xfrm flipH="1">
            <a:off x="3352528" y="1330606"/>
            <a:ext cx="7983561" cy="1250652"/>
            <a:chOff x="752377" y="950181"/>
            <a:chExt cx="7983561" cy="1250652"/>
          </a:xfrm>
        </p:grpSpPr>
        <p:sp>
          <p:nvSpPr>
            <p:cNvPr id="25" name="Полилиния: фигура 34">
              <a:extLst>
                <a:ext uri="{FF2B5EF4-FFF2-40B4-BE49-F238E27FC236}">
                  <a16:creationId xmlns:a16="http://schemas.microsoft.com/office/drawing/2014/main" id="{5E577839-F88B-4B16-A31B-51E08AF7C4D1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E730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35">
              <a:extLst>
                <a:ext uri="{FF2B5EF4-FFF2-40B4-BE49-F238E27FC236}">
                  <a16:creationId xmlns:a16="http://schemas.microsoft.com/office/drawing/2014/main" id="{BF6D2F79-8CFE-4EE8-8353-170B2E8B2689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E730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Рисунок 3">
            <a:extLst>
              <a:ext uri="{FF2B5EF4-FFF2-40B4-BE49-F238E27FC236}">
                <a16:creationId xmlns:a16="http://schemas.microsoft.com/office/drawing/2014/main" id="{90086DBF-1E85-4A66-B6BE-9227A53507DB}"/>
              </a:ext>
            </a:extLst>
          </p:cNvPr>
          <p:cNvSpPr/>
          <p:nvPr userDrawn="1"/>
        </p:nvSpPr>
        <p:spPr>
          <a:xfrm>
            <a:off x="4126773" y="3057658"/>
            <a:ext cx="6984368" cy="1936913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rgbClr val="E7302A"/>
          </a:solidFill>
          <a:ln w="25938" cap="flat">
            <a:solidFill>
              <a:srgbClr val="E7302A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5123144" y="1593521"/>
            <a:ext cx="4590633" cy="6778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45283" y="1593521"/>
            <a:ext cx="677862" cy="677862"/>
          </a:xfrm>
          <a:prstGeom prst="rect">
            <a:avLst/>
          </a:prstGeom>
          <a:solidFill>
            <a:srgbClr val="E7302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 rot="516380">
            <a:off x="10390867" y="1680657"/>
            <a:ext cx="1259804" cy="1265595"/>
            <a:chOff x="2950244" y="-1967388"/>
            <a:chExt cx="1605280" cy="1612660"/>
          </a:xfrm>
          <a:solidFill>
            <a:srgbClr val="E7302A"/>
          </a:solidFill>
        </p:grpSpPr>
        <p:sp>
          <p:nvSpPr>
            <p:cNvPr id="35" name="Овал 34"/>
            <p:cNvSpPr/>
            <p:nvPr/>
          </p:nvSpPr>
          <p:spPr>
            <a:xfrm>
              <a:off x="2955694" y="-1967388"/>
              <a:ext cx="1599830" cy="1599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950244" y="-1960008"/>
              <a:ext cx="1605280" cy="1605280"/>
              <a:chOff x="3161459" y="-2499276"/>
              <a:chExt cx="2099310" cy="2099310"/>
            </a:xfrm>
            <a:grpFill/>
          </p:grpSpPr>
          <p:sp>
            <p:nvSpPr>
              <p:cNvPr id="37" name="Кольцо 36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3974053" y="-2198987"/>
                <a:ext cx="474122" cy="993740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017155" y="-1140744"/>
                <a:ext cx="387918" cy="387918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3110C146-13C5-44FB-B711-8344FFEEB70D}"/>
              </a:ext>
            </a:extLst>
          </p:cNvPr>
          <p:cNvSpPr/>
          <p:nvPr userDrawn="1"/>
        </p:nvSpPr>
        <p:spPr>
          <a:xfrm>
            <a:off x="4126773" y="3047703"/>
            <a:ext cx="6892468" cy="1871188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chemeClr val="bg1"/>
          </a:solidFill>
          <a:ln w="25938" cap="flat">
            <a:solidFill>
              <a:srgbClr val="E7302A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41" name="Группа 40"/>
          <p:cNvGrpSpPr/>
          <p:nvPr userDrawn="1"/>
        </p:nvGrpSpPr>
        <p:grpSpPr>
          <a:xfrm rot="20768757">
            <a:off x="3603412" y="2742934"/>
            <a:ext cx="1046721" cy="1046721"/>
            <a:chOff x="13819390" y="4089187"/>
            <a:chExt cx="1584960" cy="1584960"/>
          </a:xfrm>
          <a:solidFill>
            <a:srgbClr val="E7302A"/>
          </a:solidFill>
        </p:grpSpPr>
        <p:sp>
          <p:nvSpPr>
            <p:cNvPr id="42" name="Овал 41"/>
            <p:cNvSpPr/>
            <p:nvPr/>
          </p:nvSpPr>
          <p:spPr>
            <a:xfrm>
              <a:off x="13864128" y="4143738"/>
              <a:ext cx="1495478" cy="147585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3819390" y="4089187"/>
              <a:ext cx="1584960" cy="1584960"/>
              <a:chOff x="3161459" y="-2499276"/>
              <a:chExt cx="2099310" cy="2099310"/>
            </a:xfrm>
            <a:grpFill/>
          </p:grpSpPr>
          <p:sp>
            <p:nvSpPr>
              <p:cNvPr id="44" name="Кольцо 43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rot="10800000">
                <a:off x="4026605" y="-1628730"/>
                <a:ext cx="369015" cy="773441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 rot="10800000">
                <a:off x="4060149" y="-2088692"/>
                <a:ext cx="301921" cy="301921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4214" y="3261074"/>
            <a:ext cx="5931267" cy="134751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8" name="Рисунок 11">
            <a:extLst>
              <a:ext uri="{FF2B5EF4-FFF2-40B4-BE49-F238E27FC236}">
                <a16:creationId xmlns:a16="http://schemas.microsoft.com/office/drawing/2014/main" id="{546EEE24-640F-49E7-A698-3F5A2983C9D1}"/>
              </a:ext>
            </a:extLst>
          </p:cNvPr>
          <p:cNvSpPr/>
          <p:nvPr userDrawn="1"/>
        </p:nvSpPr>
        <p:spPr>
          <a:xfrm rot="1084941">
            <a:off x="8820997" y="2545494"/>
            <a:ext cx="430675" cy="585064"/>
          </a:xfrm>
          <a:custGeom>
            <a:avLst/>
            <a:gdLst>
              <a:gd name="connsiteX0" fmla="*/ 102394 w 298100"/>
              <a:gd name="connsiteY0" fmla="*/ 24765 h 459009"/>
              <a:gd name="connsiteX1" fmla="*/ 0 w 298100"/>
              <a:gd name="connsiteY1" fmla="*/ 459010 h 459009"/>
              <a:gd name="connsiteX2" fmla="*/ 275368 w 298100"/>
              <a:gd name="connsiteY2" fmla="*/ 459010 h 459009"/>
              <a:gd name="connsiteX3" fmla="*/ 275368 w 298100"/>
              <a:gd name="connsiteY3" fmla="*/ 0 h 459009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13744"/>
              <a:gd name="connsiteY0" fmla="*/ 17128 h 585064"/>
              <a:gd name="connsiteX1" fmla="*/ 0 w 413744"/>
              <a:gd name="connsiteY1" fmla="*/ 585064 h 585064"/>
              <a:gd name="connsiteX2" fmla="*/ 413744 w 413744"/>
              <a:gd name="connsiteY2" fmla="*/ 451373 h 585064"/>
              <a:gd name="connsiteX3" fmla="*/ 349438 w 413744"/>
              <a:gd name="connsiteY3" fmla="*/ 0 h 585064"/>
              <a:gd name="connsiteX0" fmla="*/ 240770 w 430675"/>
              <a:gd name="connsiteY0" fmla="*/ 17128 h 585064"/>
              <a:gd name="connsiteX1" fmla="*/ 0 w 430675"/>
              <a:gd name="connsiteY1" fmla="*/ 585064 h 585064"/>
              <a:gd name="connsiteX2" fmla="*/ 413744 w 430675"/>
              <a:gd name="connsiteY2" fmla="*/ 451373 h 585064"/>
              <a:gd name="connsiteX3" fmla="*/ 349438 w 430675"/>
              <a:gd name="connsiteY3" fmla="*/ 0 h 5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675" h="585064">
                <a:moveTo>
                  <a:pt x="240770" y="17128"/>
                </a:moveTo>
                <a:cubicBezTo>
                  <a:pt x="240770" y="17128"/>
                  <a:pt x="321403" y="314420"/>
                  <a:pt x="0" y="585064"/>
                </a:cubicBezTo>
                <a:cubicBezTo>
                  <a:pt x="186985" y="533942"/>
                  <a:pt x="264917" y="501726"/>
                  <a:pt x="413744" y="451373"/>
                </a:cubicBezTo>
                <a:cubicBezTo>
                  <a:pt x="413744" y="451373"/>
                  <a:pt x="480321" y="318380"/>
                  <a:pt x="349438" y="0"/>
                </a:cubicBezTo>
              </a:path>
            </a:pathLst>
          </a:custGeom>
          <a:solidFill>
            <a:srgbClr val="E7302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ы рау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flipH="1" flipV="1">
            <a:off x="0" y="-3"/>
            <a:ext cx="12192000" cy="68580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11" y="762000"/>
            <a:ext cx="8138177" cy="3191262"/>
          </a:xfrm>
          <a:prstGeom prst="rect">
            <a:avLst/>
          </a:prstGeom>
        </p:spPr>
      </p:pic>
      <p:pic>
        <p:nvPicPr>
          <p:cNvPr id="6" name="codd_logo_white.ai" descr="codd_logo_white.a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7499" y="5600200"/>
            <a:ext cx="517002" cy="8423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 userDrawn="1"/>
        </p:nvSpPr>
        <p:spPr>
          <a:xfrm>
            <a:off x="4246418" y="4130399"/>
            <a:ext cx="369916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РАУНД 2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0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Внимание, пешеход!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№2</a:t>
            </a:r>
          </a:p>
        </p:txBody>
      </p:sp>
    </p:spTree>
    <p:extLst>
      <p:ext uri="{BB962C8B-B14F-4D97-AF65-F5344CB8AC3E}">
        <p14:creationId xmlns:p14="http://schemas.microsoft.com/office/powerpoint/2010/main" val="154628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39813" y="2460367"/>
            <a:ext cx="597414" cy="597414"/>
          </a:xfrm>
          <a:prstGeom prst="rect">
            <a:avLst/>
          </a:prstGeom>
          <a:solidFill>
            <a:srgbClr val="7030A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1637227" y="2460367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30288" y="3255710"/>
            <a:ext cx="597414" cy="597414"/>
          </a:xfrm>
          <a:prstGeom prst="rect">
            <a:avLst/>
          </a:prstGeom>
          <a:solidFill>
            <a:srgbClr val="7030A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1637227" y="3255710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39813" y="4051053"/>
            <a:ext cx="597414" cy="597414"/>
          </a:xfrm>
          <a:prstGeom prst="rect">
            <a:avLst/>
          </a:prstGeom>
          <a:solidFill>
            <a:srgbClr val="7030A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1637227" y="4051053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Внимание, пешеход!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№2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9" hasCustomPrompt="1"/>
          </p:nvPr>
        </p:nvSpPr>
        <p:spPr>
          <a:xfrm>
            <a:off x="1039813" y="4846396"/>
            <a:ext cx="597414" cy="597414"/>
          </a:xfrm>
          <a:prstGeom prst="rect">
            <a:avLst/>
          </a:prstGeom>
          <a:solidFill>
            <a:srgbClr val="7030A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1637227" y="4846396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3845DE05-D35D-469D-8C6F-A1572BEB790E}"/>
              </a:ext>
            </a:extLst>
          </p:cNvPr>
          <p:cNvSpPr/>
          <p:nvPr/>
        </p:nvSpPr>
        <p:spPr>
          <a:xfrm>
            <a:off x="720911" y="1007610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rgbClr val="703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9BEF4A9-E98A-48BE-851E-C06CEBE2D47F}"/>
              </a:ext>
            </a:extLst>
          </p:cNvPr>
          <p:cNvGrpSpPr/>
          <p:nvPr userDrawn="1"/>
        </p:nvGrpSpPr>
        <p:grpSpPr>
          <a:xfrm>
            <a:off x="752377" y="950181"/>
            <a:ext cx="7983561" cy="1250652"/>
            <a:chOff x="752377" y="950181"/>
            <a:chExt cx="7983561" cy="125065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FD5000F-7D09-4DA8-9221-6F31B7CD8DB4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142B8E7-C32F-4F05-905F-FF71F5216C3F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030288" y="950180"/>
            <a:ext cx="6979481" cy="12506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5825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Внимание, пешеход!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№2</a:t>
            </a:r>
          </a:p>
        </p:txBody>
      </p:sp>
      <p:sp>
        <p:nvSpPr>
          <p:cNvPr id="22" name="Полилиния: фигура 20">
            <a:extLst>
              <a:ext uri="{FF2B5EF4-FFF2-40B4-BE49-F238E27FC236}">
                <a16:creationId xmlns:a16="http://schemas.microsoft.com/office/drawing/2014/main" id="{E53A63AF-58BD-416B-B731-FBA786AA2432}"/>
              </a:ext>
            </a:extLst>
          </p:cNvPr>
          <p:cNvSpPr/>
          <p:nvPr userDrawn="1"/>
        </p:nvSpPr>
        <p:spPr>
          <a:xfrm flipH="1">
            <a:off x="3619341" y="1382582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rgbClr val="703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A19DB8-AA75-42C8-87CC-504BF072F3F9}"/>
              </a:ext>
            </a:extLst>
          </p:cNvPr>
          <p:cNvGrpSpPr/>
          <p:nvPr userDrawn="1"/>
        </p:nvGrpSpPr>
        <p:grpSpPr>
          <a:xfrm flipH="1">
            <a:off x="3352528" y="1330606"/>
            <a:ext cx="7983561" cy="1250652"/>
            <a:chOff x="752377" y="950181"/>
            <a:chExt cx="7983561" cy="1250652"/>
          </a:xfrm>
        </p:grpSpPr>
        <p:sp>
          <p:nvSpPr>
            <p:cNvPr id="25" name="Полилиния: фигура 34">
              <a:extLst>
                <a:ext uri="{FF2B5EF4-FFF2-40B4-BE49-F238E27FC236}">
                  <a16:creationId xmlns:a16="http://schemas.microsoft.com/office/drawing/2014/main" id="{5E577839-F88B-4B16-A31B-51E08AF7C4D1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35">
              <a:extLst>
                <a:ext uri="{FF2B5EF4-FFF2-40B4-BE49-F238E27FC236}">
                  <a16:creationId xmlns:a16="http://schemas.microsoft.com/office/drawing/2014/main" id="{BF6D2F79-8CFE-4EE8-8353-170B2E8B2689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Рисунок 3">
            <a:extLst>
              <a:ext uri="{FF2B5EF4-FFF2-40B4-BE49-F238E27FC236}">
                <a16:creationId xmlns:a16="http://schemas.microsoft.com/office/drawing/2014/main" id="{90086DBF-1E85-4A66-B6BE-9227A53507DB}"/>
              </a:ext>
            </a:extLst>
          </p:cNvPr>
          <p:cNvSpPr/>
          <p:nvPr userDrawn="1"/>
        </p:nvSpPr>
        <p:spPr>
          <a:xfrm>
            <a:off x="4126773" y="3057658"/>
            <a:ext cx="6984368" cy="1936913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rgbClr val="7030A0"/>
          </a:solidFill>
          <a:ln w="2593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5123144" y="1593521"/>
            <a:ext cx="4590633" cy="6778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45283" y="1593521"/>
            <a:ext cx="677862" cy="677862"/>
          </a:xfrm>
          <a:prstGeom prst="rect">
            <a:avLst/>
          </a:prstGeom>
          <a:solidFill>
            <a:srgbClr val="7030A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 rot="516380">
            <a:off x="10390867" y="1680657"/>
            <a:ext cx="1259804" cy="1265595"/>
            <a:chOff x="2950244" y="-1967388"/>
            <a:chExt cx="1605280" cy="1612660"/>
          </a:xfrm>
          <a:solidFill>
            <a:srgbClr val="7030A0"/>
          </a:solidFill>
        </p:grpSpPr>
        <p:sp>
          <p:nvSpPr>
            <p:cNvPr id="35" name="Овал 34"/>
            <p:cNvSpPr/>
            <p:nvPr/>
          </p:nvSpPr>
          <p:spPr>
            <a:xfrm>
              <a:off x="2955694" y="-1967388"/>
              <a:ext cx="1599830" cy="1599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950244" y="-1960008"/>
              <a:ext cx="1605280" cy="1605280"/>
              <a:chOff x="3161459" y="-2499276"/>
              <a:chExt cx="2099310" cy="2099310"/>
            </a:xfrm>
            <a:grpFill/>
          </p:grpSpPr>
          <p:sp>
            <p:nvSpPr>
              <p:cNvPr id="37" name="Кольцо 36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3974053" y="-2198987"/>
                <a:ext cx="474122" cy="993740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017155" y="-1140744"/>
                <a:ext cx="387918" cy="387918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3110C146-13C5-44FB-B711-8344FFEEB70D}"/>
              </a:ext>
            </a:extLst>
          </p:cNvPr>
          <p:cNvSpPr/>
          <p:nvPr userDrawn="1"/>
        </p:nvSpPr>
        <p:spPr>
          <a:xfrm>
            <a:off x="4126773" y="3047703"/>
            <a:ext cx="6892468" cy="1871188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chemeClr val="bg1"/>
          </a:solidFill>
          <a:ln w="25938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41" name="Группа 40"/>
          <p:cNvGrpSpPr/>
          <p:nvPr userDrawn="1"/>
        </p:nvGrpSpPr>
        <p:grpSpPr>
          <a:xfrm rot="20768757">
            <a:off x="3603412" y="2742934"/>
            <a:ext cx="1046721" cy="1046721"/>
            <a:chOff x="13819390" y="4089187"/>
            <a:chExt cx="1584960" cy="1584960"/>
          </a:xfrm>
          <a:solidFill>
            <a:srgbClr val="7030A0"/>
          </a:solidFill>
        </p:grpSpPr>
        <p:sp>
          <p:nvSpPr>
            <p:cNvPr id="42" name="Овал 41"/>
            <p:cNvSpPr/>
            <p:nvPr/>
          </p:nvSpPr>
          <p:spPr>
            <a:xfrm>
              <a:off x="13864128" y="4143738"/>
              <a:ext cx="1495478" cy="147585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3819390" y="4089187"/>
              <a:ext cx="1584960" cy="1584960"/>
              <a:chOff x="3161459" y="-2499276"/>
              <a:chExt cx="2099310" cy="2099310"/>
            </a:xfrm>
            <a:grpFill/>
          </p:grpSpPr>
          <p:sp>
            <p:nvSpPr>
              <p:cNvPr id="44" name="Кольцо 43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rot="10800000">
                <a:off x="4026605" y="-1628730"/>
                <a:ext cx="369015" cy="773441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 rot="10800000">
                <a:off x="4060149" y="-2088692"/>
                <a:ext cx="301921" cy="301921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4214" y="3261074"/>
            <a:ext cx="5931267" cy="134751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8" name="Рисунок 11">
            <a:extLst>
              <a:ext uri="{FF2B5EF4-FFF2-40B4-BE49-F238E27FC236}">
                <a16:creationId xmlns:a16="http://schemas.microsoft.com/office/drawing/2014/main" id="{546EEE24-640F-49E7-A698-3F5A2983C9D1}"/>
              </a:ext>
            </a:extLst>
          </p:cNvPr>
          <p:cNvSpPr/>
          <p:nvPr userDrawn="1"/>
        </p:nvSpPr>
        <p:spPr>
          <a:xfrm rot="1084941">
            <a:off x="8820997" y="2545494"/>
            <a:ext cx="430675" cy="585064"/>
          </a:xfrm>
          <a:custGeom>
            <a:avLst/>
            <a:gdLst>
              <a:gd name="connsiteX0" fmla="*/ 102394 w 298100"/>
              <a:gd name="connsiteY0" fmla="*/ 24765 h 459009"/>
              <a:gd name="connsiteX1" fmla="*/ 0 w 298100"/>
              <a:gd name="connsiteY1" fmla="*/ 459010 h 459009"/>
              <a:gd name="connsiteX2" fmla="*/ 275368 w 298100"/>
              <a:gd name="connsiteY2" fmla="*/ 459010 h 459009"/>
              <a:gd name="connsiteX3" fmla="*/ 275368 w 298100"/>
              <a:gd name="connsiteY3" fmla="*/ 0 h 459009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13744"/>
              <a:gd name="connsiteY0" fmla="*/ 17128 h 585064"/>
              <a:gd name="connsiteX1" fmla="*/ 0 w 413744"/>
              <a:gd name="connsiteY1" fmla="*/ 585064 h 585064"/>
              <a:gd name="connsiteX2" fmla="*/ 413744 w 413744"/>
              <a:gd name="connsiteY2" fmla="*/ 451373 h 585064"/>
              <a:gd name="connsiteX3" fmla="*/ 349438 w 413744"/>
              <a:gd name="connsiteY3" fmla="*/ 0 h 585064"/>
              <a:gd name="connsiteX0" fmla="*/ 240770 w 430675"/>
              <a:gd name="connsiteY0" fmla="*/ 17128 h 585064"/>
              <a:gd name="connsiteX1" fmla="*/ 0 w 430675"/>
              <a:gd name="connsiteY1" fmla="*/ 585064 h 585064"/>
              <a:gd name="connsiteX2" fmla="*/ 413744 w 430675"/>
              <a:gd name="connsiteY2" fmla="*/ 451373 h 585064"/>
              <a:gd name="connsiteX3" fmla="*/ 349438 w 430675"/>
              <a:gd name="connsiteY3" fmla="*/ 0 h 5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675" h="585064">
                <a:moveTo>
                  <a:pt x="240770" y="17128"/>
                </a:moveTo>
                <a:cubicBezTo>
                  <a:pt x="240770" y="17128"/>
                  <a:pt x="321403" y="314420"/>
                  <a:pt x="0" y="585064"/>
                </a:cubicBezTo>
                <a:cubicBezTo>
                  <a:pt x="186985" y="533942"/>
                  <a:pt x="264917" y="501726"/>
                  <a:pt x="413744" y="451373"/>
                </a:cubicBezTo>
                <a:cubicBezTo>
                  <a:pt x="413744" y="451373"/>
                  <a:pt x="480321" y="318380"/>
                  <a:pt x="349438" y="0"/>
                </a:cubicBezTo>
              </a:path>
            </a:pathLst>
          </a:custGeom>
          <a:solidFill>
            <a:srgbClr val="703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68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ы рау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flipH="1" flipV="1">
            <a:off x="0" y="-3"/>
            <a:ext cx="12192000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11" y="762000"/>
            <a:ext cx="8138177" cy="3191262"/>
          </a:xfrm>
          <a:prstGeom prst="rect">
            <a:avLst/>
          </a:prstGeom>
        </p:spPr>
      </p:pic>
      <p:pic>
        <p:nvPicPr>
          <p:cNvPr id="6" name="codd_logo_white.ai" descr="codd_logo_white.a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7499" y="5600200"/>
            <a:ext cx="517002" cy="8423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 userDrawn="1"/>
        </p:nvSpPr>
        <p:spPr>
          <a:xfrm>
            <a:off x="4246418" y="4130399"/>
            <a:ext cx="369916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РАУНД 3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11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Дорожные знаки – городские спутники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№3</a:t>
            </a:r>
          </a:p>
        </p:txBody>
      </p:sp>
    </p:spTree>
    <p:extLst>
      <p:ext uri="{BB962C8B-B14F-4D97-AF65-F5344CB8AC3E}">
        <p14:creationId xmlns:p14="http://schemas.microsoft.com/office/powerpoint/2010/main" val="572539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39813" y="2460367"/>
            <a:ext cx="597414" cy="59741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1637227" y="2460367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30288" y="3255710"/>
            <a:ext cx="597414" cy="59741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1637227" y="3255710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39813" y="4051053"/>
            <a:ext cx="597414" cy="59741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1637227" y="4051053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Дорожные знаки – городские спутники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№3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9" hasCustomPrompt="1"/>
          </p:nvPr>
        </p:nvSpPr>
        <p:spPr>
          <a:xfrm>
            <a:off x="1039813" y="4846396"/>
            <a:ext cx="597414" cy="59741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1637227" y="4846396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3845DE05-D35D-469D-8C6F-A1572BEB790E}"/>
              </a:ext>
            </a:extLst>
          </p:cNvPr>
          <p:cNvSpPr/>
          <p:nvPr/>
        </p:nvSpPr>
        <p:spPr>
          <a:xfrm>
            <a:off x="720911" y="1007610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9BEF4A9-E98A-48BE-851E-C06CEBE2D47F}"/>
              </a:ext>
            </a:extLst>
          </p:cNvPr>
          <p:cNvGrpSpPr/>
          <p:nvPr userDrawn="1"/>
        </p:nvGrpSpPr>
        <p:grpSpPr>
          <a:xfrm>
            <a:off x="752377" y="950181"/>
            <a:ext cx="7983561" cy="1250652"/>
            <a:chOff x="752377" y="950181"/>
            <a:chExt cx="7983561" cy="125065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FD5000F-7D09-4DA8-9221-6F31B7CD8DB4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142B8E7-C32F-4F05-905F-FF71F5216C3F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030288" y="950180"/>
            <a:ext cx="6979481" cy="12506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205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е 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flipH="1" flipV="1">
            <a:off x="0" y="-3"/>
            <a:ext cx="12192000" cy="6858001"/>
          </a:xfrm>
          <a:prstGeom prst="rect">
            <a:avLst/>
          </a:prstGeom>
          <a:solidFill>
            <a:srgbClr val="A13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07" y="669509"/>
            <a:ext cx="3987186" cy="28955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118" y="3757161"/>
            <a:ext cx="10894069" cy="1048033"/>
          </a:xfrm>
          <a:prstGeom prst="rect">
            <a:avLst/>
          </a:prstGeom>
        </p:spPr>
        <p:txBody>
          <a:bodyPr anchor="b"/>
          <a:lstStyle>
            <a:lvl1pPr algn="ctr"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codd_logo_white.ai" descr="codd_logo_white.a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7499" y="5600200"/>
            <a:ext cx="517002" cy="8423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40859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22" name="Полилиния: фигура 20">
            <a:extLst>
              <a:ext uri="{FF2B5EF4-FFF2-40B4-BE49-F238E27FC236}">
                <a16:creationId xmlns:a16="http://schemas.microsoft.com/office/drawing/2014/main" id="{E53A63AF-58BD-416B-B731-FBA786AA2432}"/>
              </a:ext>
            </a:extLst>
          </p:cNvPr>
          <p:cNvSpPr/>
          <p:nvPr userDrawn="1"/>
        </p:nvSpPr>
        <p:spPr>
          <a:xfrm flipH="1">
            <a:off x="3619341" y="1382582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A19DB8-AA75-42C8-87CC-504BF072F3F9}"/>
              </a:ext>
            </a:extLst>
          </p:cNvPr>
          <p:cNvGrpSpPr/>
          <p:nvPr userDrawn="1"/>
        </p:nvGrpSpPr>
        <p:grpSpPr>
          <a:xfrm flipH="1">
            <a:off x="3352528" y="1330606"/>
            <a:ext cx="7983561" cy="1250652"/>
            <a:chOff x="752377" y="950181"/>
            <a:chExt cx="7983561" cy="1250652"/>
          </a:xfrm>
        </p:grpSpPr>
        <p:sp>
          <p:nvSpPr>
            <p:cNvPr id="25" name="Полилиния: фигура 34">
              <a:extLst>
                <a:ext uri="{FF2B5EF4-FFF2-40B4-BE49-F238E27FC236}">
                  <a16:creationId xmlns:a16="http://schemas.microsoft.com/office/drawing/2014/main" id="{5E577839-F88B-4B16-A31B-51E08AF7C4D1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35">
              <a:extLst>
                <a:ext uri="{FF2B5EF4-FFF2-40B4-BE49-F238E27FC236}">
                  <a16:creationId xmlns:a16="http://schemas.microsoft.com/office/drawing/2014/main" id="{BF6D2F79-8CFE-4EE8-8353-170B2E8B2689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Рисунок 3">
            <a:extLst>
              <a:ext uri="{FF2B5EF4-FFF2-40B4-BE49-F238E27FC236}">
                <a16:creationId xmlns:a16="http://schemas.microsoft.com/office/drawing/2014/main" id="{90086DBF-1E85-4A66-B6BE-9227A53507DB}"/>
              </a:ext>
            </a:extLst>
          </p:cNvPr>
          <p:cNvSpPr/>
          <p:nvPr userDrawn="1"/>
        </p:nvSpPr>
        <p:spPr>
          <a:xfrm>
            <a:off x="4126773" y="3057658"/>
            <a:ext cx="6984368" cy="1936913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chemeClr val="accent4"/>
          </a:solidFill>
          <a:ln w="2593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5123144" y="1593521"/>
            <a:ext cx="4590633" cy="6778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45283" y="1593521"/>
            <a:ext cx="677862" cy="67786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 rot="516380">
            <a:off x="10390867" y="1680657"/>
            <a:ext cx="1259804" cy="1265595"/>
            <a:chOff x="2950244" y="-1967388"/>
            <a:chExt cx="1605280" cy="1612660"/>
          </a:xfrm>
          <a:solidFill>
            <a:schemeClr val="accent4"/>
          </a:solidFill>
        </p:grpSpPr>
        <p:sp>
          <p:nvSpPr>
            <p:cNvPr id="35" name="Овал 34"/>
            <p:cNvSpPr/>
            <p:nvPr/>
          </p:nvSpPr>
          <p:spPr>
            <a:xfrm>
              <a:off x="2955694" y="-1967388"/>
              <a:ext cx="1599830" cy="1599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950244" y="-1960008"/>
              <a:ext cx="1605280" cy="1605280"/>
              <a:chOff x="3161459" y="-2499276"/>
              <a:chExt cx="2099310" cy="2099310"/>
            </a:xfrm>
            <a:grpFill/>
          </p:grpSpPr>
          <p:sp>
            <p:nvSpPr>
              <p:cNvPr id="37" name="Кольцо 36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3974053" y="-2198987"/>
                <a:ext cx="474122" cy="993740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017155" y="-1140744"/>
                <a:ext cx="387918" cy="387918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3110C146-13C5-44FB-B711-8344FFEEB70D}"/>
              </a:ext>
            </a:extLst>
          </p:cNvPr>
          <p:cNvSpPr/>
          <p:nvPr userDrawn="1"/>
        </p:nvSpPr>
        <p:spPr>
          <a:xfrm>
            <a:off x="4126773" y="3047703"/>
            <a:ext cx="6892468" cy="1871188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chemeClr val="bg1"/>
          </a:solidFill>
          <a:ln w="25938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41" name="Группа 40"/>
          <p:cNvGrpSpPr/>
          <p:nvPr userDrawn="1"/>
        </p:nvGrpSpPr>
        <p:grpSpPr>
          <a:xfrm rot="20768757">
            <a:off x="3603412" y="2742934"/>
            <a:ext cx="1046721" cy="1046721"/>
            <a:chOff x="13819390" y="4089187"/>
            <a:chExt cx="1584960" cy="1584960"/>
          </a:xfrm>
          <a:solidFill>
            <a:schemeClr val="accent4"/>
          </a:solidFill>
        </p:grpSpPr>
        <p:sp>
          <p:nvSpPr>
            <p:cNvPr id="42" name="Овал 41"/>
            <p:cNvSpPr/>
            <p:nvPr/>
          </p:nvSpPr>
          <p:spPr>
            <a:xfrm>
              <a:off x="13864128" y="4143738"/>
              <a:ext cx="1495478" cy="147585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3819390" y="4089187"/>
              <a:ext cx="1584960" cy="1584960"/>
              <a:chOff x="3161459" y="-2499276"/>
              <a:chExt cx="2099310" cy="2099310"/>
            </a:xfrm>
            <a:grpFill/>
          </p:grpSpPr>
          <p:sp>
            <p:nvSpPr>
              <p:cNvPr id="44" name="Кольцо 43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rot="10800000">
                <a:off x="4026605" y="-1628730"/>
                <a:ext cx="369015" cy="773441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 rot="10800000">
                <a:off x="4060149" y="-2088692"/>
                <a:ext cx="301921" cy="301921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4214" y="3261074"/>
            <a:ext cx="5931267" cy="134751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8" name="Рисунок 11">
            <a:extLst>
              <a:ext uri="{FF2B5EF4-FFF2-40B4-BE49-F238E27FC236}">
                <a16:creationId xmlns:a16="http://schemas.microsoft.com/office/drawing/2014/main" id="{546EEE24-640F-49E7-A698-3F5A2983C9D1}"/>
              </a:ext>
            </a:extLst>
          </p:cNvPr>
          <p:cNvSpPr/>
          <p:nvPr userDrawn="1"/>
        </p:nvSpPr>
        <p:spPr>
          <a:xfrm rot="1084941">
            <a:off x="8820997" y="2545494"/>
            <a:ext cx="430675" cy="585064"/>
          </a:xfrm>
          <a:custGeom>
            <a:avLst/>
            <a:gdLst>
              <a:gd name="connsiteX0" fmla="*/ 102394 w 298100"/>
              <a:gd name="connsiteY0" fmla="*/ 24765 h 459009"/>
              <a:gd name="connsiteX1" fmla="*/ 0 w 298100"/>
              <a:gd name="connsiteY1" fmla="*/ 459010 h 459009"/>
              <a:gd name="connsiteX2" fmla="*/ 275368 w 298100"/>
              <a:gd name="connsiteY2" fmla="*/ 459010 h 459009"/>
              <a:gd name="connsiteX3" fmla="*/ 275368 w 298100"/>
              <a:gd name="connsiteY3" fmla="*/ 0 h 459009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13744"/>
              <a:gd name="connsiteY0" fmla="*/ 17128 h 585064"/>
              <a:gd name="connsiteX1" fmla="*/ 0 w 413744"/>
              <a:gd name="connsiteY1" fmla="*/ 585064 h 585064"/>
              <a:gd name="connsiteX2" fmla="*/ 413744 w 413744"/>
              <a:gd name="connsiteY2" fmla="*/ 451373 h 585064"/>
              <a:gd name="connsiteX3" fmla="*/ 349438 w 413744"/>
              <a:gd name="connsiteY3" fmla="*/ 0 h 585064"/>
              <a:gd name="connsiteX0" fmla="*/ 240770 w 430675"/>
              <a:gd name="connsiteY0" fmla="*/ 17128 h 585064"/>
              <a:gd name="connsiteX1" fmla="*/ 0 w 430675"/>
              <a:gd name="connsiteY1" fmla="*/ 585064 h 585064"/>
              <a:gd name="connsiteX2" fmla="*/ 413744 w 430675"/>
              <a:gd name="connsiteY2" fmla="*/ 451373 h 585064"/>
              <a:gd name="connsiteX3" fmla="*/ 349438 w 430675"/>
              <a:gd name="connsiteY3" fmla="*/ 0 h 5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675" h="585064">
                <a:moveTo>
                  <a:pt x="240770" y="17128"/>
                </a:moveTo>
                <a:cubicBezTo>
                  <a:pt x="240770" y="17128"/>
                  <a:pt x="321403" y="314420"/>
                  <a:pt x="0" y="585064"/>
                </a:cubicBezTo>
                <a:cubicBezTo>
                  <a:pt x="186985" y="533942"/>
                  <a:pt x="264917" y="501726"/>
                  <a:pt x="413744" y="451373"/>
                </a:cubicBezTo>
                <a:cubicBezTo>
                  <a:pt x="413744" y="451373"/>
                  <a:pt x="480321" y="318380"/>
                  <a:pt x="349438" y="0"/>
                </a:cubicBezTo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Дорожные знаки – городские спутники</a:t>
            </a:r>
          </a:p>
        </p:txBody>
      </p:sp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№3</a:t>
            </a:r>
          </a:p>
        </p:txBody>
      </p:sp>
    </p:spTree>
    <p:extLst>
      <p:ext uri="{BB962C8B-B14F-4D97-AF65-F5344CB8AC3E}">
        <p14:creationId xmlns:p14="http://schemas.microsoft.com/office/powerpoint/2010/main" val="17619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ы рау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flipH="1" flipV="1">
            <a:off x="0" y="-3"/>
            <a:ext cx="121920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11" y="939137"/>
            <a:ext cx="8138177" cy="3191262"/>
          </a:xfrm>
          <a:prstGeom prst="rect">
            <a:avLst/>
          </a:prstGeom>
        </p:spPr>
      </p:pic>
      <p:pic>
        <p:nvPicPr>
          <p:cNvPr id="6" name="codd_logo_white.ai" descr="codd_logo_white.a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7499" y="5600200"/>
            <a:ext cx="517002" cy="8423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 userDrawn="1"/>
        </p:nvSpPr>
        <p:spPr>
          <a:xfrm>
            <a:off x="4246418" y="4130399"/>
            <a:ext cx="369916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МИНИ-ИГРА 2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4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Безопасное и культурное поведение </a:t>
            </a:r>
            <a:br>
              <a:rPr lang="ru-RU" sz="2000" dirty="0"/>
            </a:br>
            <a:r>
              <a:rPr lang="ru-RU" sz="2000" dirty="0"/>
              <a:t>на улицах и дорогах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5" y="240237"/>
            <a:ext cx="2110833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МИНИ-ИГРА №1</a:t>
            </a:r>
          </a:p>
        </p:txBody>
      </p:sp>
    </p:spTree>
    <p:extLst>
      <p:ext uri="{BB962C8B-B14F-4D97-AF65-F5344CB8AC3E}">
        <p14:creationId xmlns:p14="http://schemas.microsoft.com/office/powerpoint/2010/main" val="3264924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39813" y="2460367"/>
            <a:ext cx="597414" cy="5974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1637227" y="2460367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30288" y="3255710"/>
            <a:ext cx="597414" cy="5974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1637227" y="3255710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39813" y="4051053"/>
            <a:ext cx="597414" cy="5974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1637227" y="4051053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Безопасное и культурное поведение </a:t>
            </a:r>
            <a:br>
              <a:rPr lang="ru-RU" sz="2000" dirty="0"/>
            </a:br>
            <a:r>
              <a:rPr lang="ru-RU" sz="2000" dirty="0"/>
              <a:t>на улицах и дорогах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5" y="240237"/>
            <a:ext cx="2110833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МИНИ-ИГРА №1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9" hasCustomPrompt="1"/>
          </p:nvPr>
        </p:nvSpPr>
        <p:spPr>
          <a:xfrm>
            <a:off x="1039813" y="4846396"/>
            <a:ext cx="597414" cy="5974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1637227" y="4846396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3845DE05-D35D-469D-8C6F-A1572BEB790E}"/>
              </a:ext>
            </a:extLst>
          </p:cNvPr>
          <p:cNvSpPr/>
          <p:nvPr/>
        </p:nvSpPr>
        <p:spPr>
          <a:xfrm>
            <a:off x="720911" y="1007610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9BEF4A9-E98A-48BE-851E-C06CEBE2D47F}"/>
              </a:ext>
            </a:extLst>
          </p:cNvPr>
          <p:cNvGrpSpPr/>
          <p:nvPr userDrawn="1"/>
        </p:nvGrpSpPr>
        <p:grpSpPr>
          <a:xfrm>
            <a:off x="752377" y="950181"/>
            <a:ext cx="7983561" cy="1250652"/>
            <a:chOff x="752377" y="950181"/>
            <a:chExt cx="7983561" cy="125065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FD5000F-7D09-4DA8-9221-6F31B7CD8DB4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chemeClr val="accent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142B8E7-C32F-4F05-905F-FF71F5216C3F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chemeClr val="accent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030288" y="950180"/>
            <a:ext cx="6979481" cy="12506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2830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22" name="Полилиния: фигура 20">
            <a:extLst>
              <a:ext uri="{FF2B5EF4-FFF2-40B4-BE49-F238E27FC236}">
                <a16:creationId xmlns:a16="http://schemas.microsoft.com/office/drawing/2014/main" id="{E53A63AF-58BD-416B-B731-FBA786AA2432}"/>
              </a:ext>
            </a:extLst>
          </p:cNvPr>
          <p:cNvSpPr/>
          <p:nvPr userDrawn="1"/>
        </p:nvSpPr>
        <p:spPr>
          <a:xfrm flipH="1">
            <a:off x="3619341" y="1382582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A19DB8-AA75-42C8-87CC-504BF072F3F9}"/>
              </a:ext>
            </a:extLst>
          </p:cNvPr>
          <p:cNvGrpSpPr/>
          <p:nvPr userDrawn="1"/>
        </p:nvGrpSpPr>
        <p:grpSpPr>
          <a:xfrm flipH="1">
            <a:off x="3352528" y="1330606"/>
            <a:ext cx="7983561" cy="1250652"/>
            <a:chOff x="752377" y="950181"/>
            <a:chExt cx="7983561" cy="1250652"/>
          </a:xfrm>
        </p:grpSpPr>
        <p:sp>
          <p:nvSpPr>
            <p:cNvPr id="25" name="Полилиния: фигура 34">
              <a:extLst>
                <a:ext uri="{FF2B5EF4-FFF2-40B4-BE49-F238E27FC236}">
                  <a16:creationId xmlns:a16="http://schemas.microsoft.com/office/drawing/2014/main" id="{5E577839-F88B-4B16-A31B-51E08AF7C4D1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chemeClr val="accent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35">
              <a:extLst>
                <a:ext uri="{FF2B5EF4-FFF2-40B4-BE49-F238E27FC236}">
                  <a16:creationId xmlns:a16="http://schemas.microsoft.com/office/drawing/2014/main" id="{BF6D2F79-8CFE-4EE8-8353-170B2E8B2689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chemeClr val="accent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Рисунок 3">
            <a:extLst>
              <a:ext uri="{FF2B5EF4-FFF2-40B4-BE49-F238E27FC236}">
                <a16:creationId xmlns:a16="http://schemas.microsoft.com/office/drawing/2014/main" id="{90086DBF-1E85-4A66-B6BE-9227A53507DB}"/>
              </a:ext>
            </a:extLst>
          </p:cNvPr>
          <p:cNvSpPr/>
          <p:nvPr userDrawn="1"/>
        </p:nvSpPr>
        <p:spPr>
          <a:xfrm>
            <a:off x="4126773" y="3057658"/>
            <a:ext cx="6984368" cy="1936913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93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5123144" y="1593521"/>
            <a:ext cx="4590633" cy="6778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45283" y="1593521"/>
            <a:ext cx="677862" cy="677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 rot="516380">
            <a:off x="10390867" y="1680657"/>
            <a:ext cx="1259804" cy="1265595"/>
            <a:chOff x="2950244" y="-1967388"/>
            <a:chExt cx="1605280" cy="1612660"/>
          </a:xfrm>
          <a:solidFill>
            <a:schemeClr val="accent1">
              <a:lumMod val="75000"/>
            </a:schemeClr>
          </a:solidFill>
        </p:grpSpPr>
        <p:sp>
          <p:nvSpPr>
            <p:cNvPr id="35" name="Овал 34"/>
            <p:cNvSpPr/>
            <p:nvPr/>
          </p:nvSpPr>
          <p:spPr>
            <a:xfrm>
              <a:off x="2955694" y="-1967388"/>
              <a:ext cx="1599830" cy="1599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950244" y="-1960008"/>
              <a:ext cx="1605280" cy="1605280"/>
              <a:chOff x="3161459" y="-2499276"/>
              <a:chExt cx="2099310" cy="2099310"/>
            </a:xfrm>
            <a:grpFill/>
          </p:grpSpPr>
          <p:sp>
            <p:nvSpPr>
              <p:cNvPr id="37" name="Кольцо 36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3974053" y="-2198987"/>
                <a:ext cx="474122" cy="993740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017155" y="-1140744"/>
                <a:ext cx="387918" cy="387918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3110C146-13C5-44FB-B711-8344FFEEB70D}"/>
              </a:ext>
            </a:extLst>
          </p:cNvPr>
          <p:cNvSpPr/>
          <p:nvPr userDrawn="1"/>
        </p:nvSpPr>
        <p:spPr>
          <a:xfrm>
            <a:off x="4126773" y="3047703"/>
            <a:ext cx="6892468" cy="1871188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chemeClr val="bg1"/>
          </a:solidFill>
          <a:ln w="25938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41" name="Группа 40"/>
          <p:cNvGrpSpPr/>
          <p:nvPr userDrawn="1"/>
        </p:nvGrpSpPr>
        <p:grpSpPr>
          <a:xfrm rot="20768757">
            <a:off x="3603412" y="2742934"/>
            <a:ext cx="1046721" cy="1046721"/>
            <a:chOff x="13819390" y="4089187"/>
            <a:chExt cx="1584960" cy="1584960"/>
          </a:xfrm>
          <a:solidFill>
            <a:schemeClr val="accent1">
              <a:lumMod val="75000"/>
            </a:schemeClr>
          </a:solidFill>
        </p:grpSpPr>
        <p:sp>
          <p:nvSpPr>
            <p:cNvPr id="42" name="Овал 41"/>
            <p:cNvSpPr/>
            <p:nvPr/>
          </p:nvSpPr>
          <p:spPr>
            <a:xfrm>
              <a:off x="13864128" y="4143738"/>
              <a:ext cx="1495478" cy="147585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3819390" y="4089187"/>
              <a:ext cx="1584960" cy="1584960"/>
              <a:chOff x="3161459" y="-2499276"/>
              <a:chExt cx="2099310" cy="2099310"/>
            </a:xfrm>
            <a:grpFill/>
          </p:grpSpPr>
          <p:sp>
            <p:nvSpPr>
              <p:cNvPr id="44" name="Кольцо 43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rot="10800000">
                <a:off x="4026605" y="-1628730"/>
                <a:ext cx="369015" cy="773441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 rot="10800000">
                <a:off x="4060149" y="-2088692"/>
                <a:ext cx="301921" cy="301921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4214" y="3261074"/>
            <a:ext cx="5931267" cy="134751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8" name="Рисунок 11">
            <a:extLst>
              <a:ext uri="{FF2B5EF4-FFF2-40B4-BE49-F238E27FC236}">
                <a16:creationId xmlns:a16="http://schemas.microsoft.com/office/drawing/2014/main" id="{546EEE24-640F-49E7-A698-3F5A2983C9D1}"/>
              </a:ext>
            </a:extLst>
          </p:cNvPr>
          <p:cNvSpPr/>
          <p:nvPr userDrawn="1"/>
        </p:nvSpPr>
        <p:spPr>
          <a:xfrm rot="1084941">
            <a:off x="8820997" y="2545494"/>
            <a:ext cx="430675" cy="585064"/>
          </a:xfrm>
          <a:custGeom>
            <a:avLst/>
            <a:gdLst>
              <a:gd name="connsiteX0" fmla="*/ 102394 w 298100"/>
              <a:gd name="connsiteY0" fmla="*/ 24765 h 459009"/>
              <a:gd name="connsiteX1" fmla="*/ 0 w 298100"/>
              <a:gd name="connsiteY1" fmla="*/ 459010 h 459009"/>
              <a:gd name="connsiteX2" fmla="*/ 275368 w 298100"/>
              <a:gd name="connsiteY2" fmla="*/ 459010 h 459009"/>
              <a:gd name="connsiteX3" fmla="*/ 275368 w 298100"/>
              <a:gd name="connsiteY3" fmla="*/ 0 h 459009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13744"/>
              <a:gd name="connsiteY0" fmla="*/ 17128 h 585064"/>
              <a:gd name="connsiteX1" fmla="*/ 0 w 413744"/>
              <a:gd name="connsiteY1" fmla="*/ 585064 h 585064"/>
              <a:gd name="connsiteX2" fmla="*/ 413744 w 413744"/>
              <a:gd name="connsiteY2" fmla="*/ 451373 h 585064"/>
              <a:gd name="connsiteX3" fmla="*/ 349438 w 413744"/>
              <a:gd name="connsiteY3" fmla="*/ 0 h 585064"/>
              <a:gd name="connsiteX0" fmla="*/ 240770 w 430675"/>
              <a:gd name="connsiteY0" fmla="*/ 17128 h 585064"/>
              <a:gd name="connsiteX1" fmla="*/ 0 w 430675"/>
              <a:gd name="connsiteY1" fmla="*/ 585064 h 585064"/>
              <a:gd name="connsiteX2" fmla="*/ 413744 w 430675"/>
              <a:gd name="connsiteY2" fmla="*/ 451373 h 585064"/>
              <a:gd name="connsiteX3" fmla="*/ 349438 w 430675"/>
              <a:gd name="connsiteY3" fmla="*/ 0 h 5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675" h="585064">
                <a:moveTo>
                  <a:pt x="240770" y="17128"/>
                </a:moveTo>
                <a:cubicBezTo>
                  <a:pt x="240770" y="17128"/>
                  <a:pt x="321403" y="314420"/>
                  <a:pt x="0" y="585064"/>
                </a:cubicBezTo>
                <a:cubicBezTo>
                  <a:pt x="186985" y="533942"/>
                  <a:pt x="264917" y="501726"/>
                  <a:pt x="413744" y="451373"/>
                </a:cubicBezTo>
                <a:cubicBezTo>
                  <a:pt x="413744" y="451373"/>
                  <a:pt x="480321" y="318380"/>
                  <a:pt x="349438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Безопасное и культурное поведение </a:t>
            </a:r>
            <a:br>
              <a:rPr lang="ru-RU" sz="2000" dirty="0"/>
            </a:br>
            <a:r>
              <a:rPr lang="ru-RU" sz="2000" dirty="0"/>
              <a:t>на улицах и дорогах</a:t>
            </a:r>
          </a:p>
        </p:txBody>
      </p:sp>
      <p:sp>
        <p:nvSpPr>
          <p:cNvPr id="50" name="Заголовок 1"/>
          <p:cNvSpPr txBox="1">
            <a:spLocks/>
          </p:cNvSpPr>
          <p:nvPr userDrawn="1"/>
        </p:nvSpPr>
        <p:spPr>
          <a:xfrm>
            <a:off x="941285" y="240237"/>
            <a:ext cx="2110833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МИНИ-ИГРА №1</a:t>
            </a:r>
          </a:p>
        </p:txBody>
      </p:sp>
    </p:spTree>
    <p:extLst>
      <p:ext uri="{BB962C8B-B14F-4D97-AF65-F5344CB8AC3E}">
        <p14:creationId xmlns:p14="http://schemas.microsoft.com/office/powerpoint/2010/main" val="2239307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слайды рау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flipH="1" flipV="1">
            <a:off x="0" y="-3"/>
            <a:ext cx="12192000" cy="68580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11" y="758404"/>
            <a:ext cx="8138177" cy="3191262"/>
          </a:xfrm>
          <a:prstGeom prst="rect">
            <a:avLst/>
          </a:prstGeom>
        </p:spPr>
      </p:pic>
      <p:pic>
        <p:nvPicPr>
          <p:cNvPr id="6" name="codd_logo_white.ai" descr="codd_logo_white.a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7499" y="5600200"/>
            <a:ext cx="517002" cy="8423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 userDrawn="1"/>
        </p:nvSpPr>
        <p:spPr>
          <a:xfrm>
            <a:off x="4246418" y="4130399"/>
            <a:ext cx="369916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РАУНД 4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83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Тайное слово ПДД</a:t>
            </a:r>
          </a:p>
        </p:txBody>
      </p:sp>
      <p:sp>
        <p:nvSpPr>
          <p:cNvPr id="23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№4</a:t>
            </a:r>
          </a:p>
        </p:txBody>
      </p:sp>
    </p:spTree>
    <p:extLst>
      <p:ext uri="{BB962C8B-B14F-4D97-AF65-F5344CB8AC3E}">
        <p14:creationId xmlns:p14="http://schemas.microsoft.com/office/powerpoint/2010/main" val="1982010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39813" y="2460367"/>
            <a:ext cx="597414" cy="5974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1637227" y="2460367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30288" y="3255710"/>
            <a:ext cx="597414" cy="5974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1637227" y="3255710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39813" y="4051053"/>
            <a:ext cx="597414" cy="5974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1637227" y="4051053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9" hasCustomPrompt="1"/>
          </p:nvPr>
        </p:nvSpPr>
        <p:spPr>
          <a:xfrm>
            <a:off x="1039813" y="4846396"/>
            <a:ext cx="597414" cy="5974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1637227" y="4846396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3845DE05-D35D-469D-8C6F-A1572BEB790E}"/>
              </a:ext>
            </a:extLst>
          </p:cNvPr>
          <p:cNvSpPr/>
          <p:nvPr/>
        </p:nvSpPr>
        <p:spPr>
          <a:xfrm>
            <a:off x="720911" y="1007610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9BEF4A9-E98A-48BE-851E-C06CEBE2D47F}"/>
              </a:ext>
            </a:extLst>
          </p:cNvPr>
          <p:cNvGrpSpPr/>
          <p:nvPr userDrawn="1"/>
        </p:nvGrpSpPr>
        <p:grpSpPr>
          <a:xfrm>
            <a:off x="752377" y="950181"/>
            <a:ext cx="7983561" cy="1250652"/>
            <a:chOff x="752377" y="950181"/>
            <a:chExt cx="7983561" cy="125065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FD5000F-7D09-4DA8-9221-6F31B7CD8DB4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142B8E7-C32F-4F05-905F-FF71F5216C3F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030288" y="950180"/>
            <a:ext cx="6979481" cy="12506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Тайное слово ПДД</a:t>
            </a:r>
          </a:p>
        </p:txBody>
      </p:sp>
      <p:sp>
        <p:nvSpPr>
          <p:cNvPr id="23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№4</a:t>
            </a:r>
          </a:p>
        </p:txBody>
      </p:sp>
    </p:spTree>
    <p:extLst>
      <p:ext uri="{BB962C8B-B14F-4D97-AF65-F5344CB8AC3E}">
        <p14:creationId xmlns:p14="http://schemas.microsoft.com/office/powerpoint/2010/main" val="1792852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22" name="Полилиния: фигура 20">
            <a:extLst>
              <a:ext uri="{FF2B5EF4-FFF2-40B4-BE49-F238E27FC236}">
                <a16:creationId xmlns:a16="http://schemas.microsoft.com/office/drawing/2014/main" id="{E53A63AF-58BD-416B-B731-FBA786AA2432}"/>
              </a:ext>
            </a:extLst>
          </p:cNvPr>
          <p:cNvSpPr/>
          <p:nvPr userDrawn="1"/>
        </p:nvSpPr>
        <p:spPr>
          <a:xfrm flipH="1">
            <a:off x="3619341" y="1382582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A19DB8-AA75-42C8-87CC-504BF072F3F9}"/>
              </a:ext>
            </a:extLst>
          </p:cNvPr>
          <p:cNvGrpSpPr/>
          <p:nvPr userDrawn="1"/>
        </p:nvGrpSpPr>
        <p:grpSpPr>
          <a:xfrm flipH="1">
            <a:off x="3352528" y="1330606"/>
            <a:ext cx="7983561" cy="1250652"/>
            <a:chOff x="752377" y="950181"/>
            <a:chExt cx="7983561" cy="1250652"/>
          </a:xfrm>
        </p:grpSpPr>
        <p:sp>
          <p:nvSpPr>
            <p:cNvPr id="25" name="Полилиния: фигура 34">
              <a:extLst>
                <a:ext uri="{FF2B5EF4-FFF2-40B4-BE49-F238E27FC236}">
                  <a16:creationId xmlns:a16="http://schemas.microsoft.com/office/drawing/2014/main" id="{5E577839-F88B-4B16-A31B-51E08AF7C4D1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35">
              <a:extLst>
                <a:ext uri="{FF2B5EF4-FFF2-40B4-BE49-F238E27FC236}">
                  <a16:creationId xmlns:a16="http://schemas.microsoft.com/office/drawing/2014/main" id="{BF6D2F79-8CFE-4EE8-8353-170B2E8B2689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Рисунок 3">
            <a:extLst>
              <a:ext uri="{FF2B5EF4-FFF2-40B4-BE49-F238E27FC236}">
                <a16:creationId xmlns:a16="http://schemas.microsoft.com/office/drawing/2014/main" id="{90086DBF-1E85-4A66-B6BE-9227A53507DB}"/>
              </a:ext>
            </a:extLst>
          </p:cNvPr>
          <p:cNvSpPr/>
          <p:nvPr userDrawn="1"/>
        </p:nvSpPr>
        <p:spPr>
          <a:xfrm>
            <a:off x="4126773" y="3057658"/>
            <a:ext cx="6984368" cy="1936913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93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5123144" y="1593521"/>
            <a:ext cx="4590633" cy="6778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45283" y="1593521"/>
            <a:ext cx="677862" cy="6778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 rot="516380">
            <a:off x="10390867" y="1680657"/>
            <a:ext cx="1259804" cy="1265595"/>
            <a:chOff x="2950244" y="-1967388"/>
            <a:chExt cx="1605280" cy="1612660"/>
          </a:xfrm>
          <a:solidFill>
            <a:schemeClr val="accent6">
              <a:lumMod val="75000"/>
            </a:schemeClr>
          </a:solidFill>
        </p:grpSpPr>
        <p:sp>
          <p:nvSpPr>
            <p:cNvPr id="35" name="Овал 34"/>
            <p:cNvSpPr/>
            <p:nvPr/>
          </p:nvSpPr>
          <p:spPr>
            <a:xfrm>
              <a:off x="2955694" y="-1967388"/>
              <a:ext cx="1599830" cy="1599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950244" y="-1960008"/>
              <a:ext cx="1605280" cy="1605280"/>
              <a:chOff x="3161459" y="-2499276"/>
              <a:chExt cx="2099310" cy="2099310"/>
            </a:xfrm>
            <a:grpFill/>
          </p:grpSpPr>
          <p:sp>
            <p:nvSpPr>
              <p:cNvPr id="37" name="Кольцо 36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3974053" y="-2198987"/>
                <a:ext cx="474122" cy="993740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017155" y="-1140744"/>
                <a:ext cx="387918" cy="387918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3110C146-13C5-44FB-B711-8344FFEEB70D}"/>
              </a:ext>
            </a:extLst>
          </p:cNvPr>
          <p:cNvSpPr/>
          <p:nvPr userDrawn="1"/>
        </p:nvSpPr>
        <p:spPr>
          <a:xfrm>
            <a:off x="4126773" y="3047703"/>
            <a:ext cx="6892468" cy="1871188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chemeClr val="bg1"/>
          </a:solidFill>
          <a:ln w="25938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41" name="Группа 40"/>
          <p:cNvGrpSpPr/>
          <p:nvPr userDrawn="1"/>
        </p:nvGrpSpPr>
        <p:grpSpPr>
          <a:xfrm rot="20768757">
            <a:off x="3603412" y="2742934"/>
            <a:ext cx="1046721" cy="1046721"/>
            <a:chOff x="13819390" y="4089187"/>
            <a:chExt cx="1584960" cy="1584960"/>
          </a:xfrm>
          <a:solidFill>
            <a:schemeClr val="accent6">
              <a:lumMod val="75000"/>
            </a:schemeClr>
          </a:solidFill>
        </p:grpSpPr>
        <p:sp>
          <p:nvSpPr>
            <p:cNvPr id="42" name="Овал 41"/>
            <p:cNvSpPr/>
            <p:nvPr/>
          </p:nvSpPr>
          <p:spPr>
            <a:xfrm>
              <a:off x="13864128" y="4143738"/>
              <a:ext cx="1495478" cy="147585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3819390" y="4089187"/>
              <a:ext cx="1584960" cy="1584960"/>
              <a:chOff x="3161459" y="-2499276"/>
              <a:chExt cx="2099310" cy="2099310"/>
            </a:xfrm>
            <a:grpFill/>
          </p:grpSpPr>
          <p:sp>
            <p:nvSpPr>
              <p:cNvPr id="44" name="Кольцо 43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rot="10800000">
                <a:off x="4026605" y="-1628730"/>
                <a:ext cx="369015" cy="773441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 rot="10800000">
                <a:off x="4060149" y="-2088692"/>
                <a:ext cx="301921" cy="301921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4214" y="3261074"/>
            <a:ext cx="5931267" cy="134751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8" name="Рисунок 11">
            <a:extLst>
              <a:ext uri="{FF2B5EF4-FFF2-40B4-BE49-F238E27FC236}">
                <a16:creationId xmlns:a16="http://schemas.microsoft.com/office/drawing/2014/main" id="{546EEE24-640F-49E7-A698-3F5A2983C9D1}"/>
              </a:ext>
            </a:extLst>
          </p:cNvPr>
          <p:cNvSpPr/>
          <p:nvPr userDrawn="1"/>
        </p:nvSpPr>
        <p:spPr>
          <a:xfrm rot="1084941">
            <a:off x="8820997" y="2545494"/>
            <a:ext cx="430675" cy="585064"/>
          </a:xfrm>
          <a:custGeom>
            <a:avLst/>
            <a:gdLst>
              <a:gd name="connsiteX0" fmla="*/ 102394 w 298100"/>
              <a:gd name="connsiteY0" fmla="*/ 24765 h 459009"/>
              <a:gd name="connsiteX1" fmla="*/ 0 w 298100"/>
              <a:gd name="connsiteY1" fmla="*/ 459010 h 459009"/>
              <a:gd name="connsiteX2" fmla="*/ 275368 w 298100"/>
              <a:gd name="connsiteY2" fmla="*/ 459010 h 459009"/>
              <a:gd name="connsiteX3" fmla="*/ 275368 w 298100"/>
              <a:gd name="connsiteY3" fmla="*/ 0 h 459009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13744"/>
              <a:gd name="connsiteY0" fmla="*/ 17128 h 585064"/>
              <a:gd name="connsiteX1" fmla="*/ 0 w 413744"/>
              <a:gd name="connsiteY1" fmla="*/ 585064 h 585064"/>
              <a:gd name="connsiteX2" fmla="*/ 413744 w 413744"/>
              <a:gd name="connsiteY2" fmla="*/ 451373 h 585064"/>
              <a:gd name="connsiteX3" fmla="*/ 349438 w 413744"/>
              <a:gd name="connsiteY3" fmla="*/ 0 h 585064"/>
              <a:gd name="connsiteX0" fmla="*/ 240770 w 430675"/>
              <a:gd name="connsiteY0" fmla="*/ 17128 h 585064"/>
              <a:gd name="connsiteX1" fmla="*/ 0 w 430675"/>
              <a:gd name="connsiteY1" fmla="*/ 585064 h 585064"/>
              <a:gd name="connsiteX2" fmla="*/ 413744 w 430675"/>
              <a:gd name="connsiteY2" fmla="*/ 451373 h 585064"/>
              <a:gd name="connsiteX3" fmla="*/ 349438 w 430675"/>
              <a:gd name="connsiteY3" fmla="*/ 0 h 5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675" h="585064">
                <a:moveTo>
                  <a:pt x="240770" y="17128"/>
                </a:moveTo>
                <a:cubicBezTo>
                  <a:pt x="240770" y="17128"/>
                  <a:pt x="321403" y="314420"/>
                  <a:pt x="0" y="585064"/>
                </a:cubicBezTo>
                <a:cubicBezTo>
                  <a:pt x="186985" y="533942"/>
                  <a:pt x="264917" y="501726"/>
                  <a:pt x="413744" y="451373"/>
                </a:cubicBezTo>
                <a:cubicBezTo>
                  <a:pt x="413744" y="451373"/>
                  <a:pt x="480321" y="318380"/>
                  <a:pt x="349438" y="0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Тайное слово ПДД</a:t>
            </a:r>
          </a:p>
        </p:txBody>
      </p:sp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№4</a:t>
            </a:r>
          </a:p>
        </p:txBody>
      </p:sp>
    </p:spTree>
    <p:extLst>
      <p:ext uri="{BB962C8B-B14F-4D97-AF65-F5344CB8AC3E}">
        <p14:creationId xmlns:p14="http://schemas.microsoft.com/office/powerpoint/2010/main" val="3006721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слайды рау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flipH="1" flipV="1">
            <a:off x="0" y="0"/>
            <a:ext cx="12192000" cy="68580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11" y="758404"/>
            <a:ext cx="8138177" cy="3191262"/>
          </a:xfrm>
          <a:prstGeom prst="rect">
            <a:avLst/>
          </a:prstGeom>
        </p:spPr>
      </p:pic>
      <p:pic>
        <p:nvPicPr>
          <p:cNvPr id="6" name="codd_logo_white.ai" descr="codd_logo_white.a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7499" y="5600200"/>
            <a:ext cx="517002" cy="8423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 userDrawn="1"/>
        </p:nvSpPr>
        <p:spPr>
          <a:xfrm>
            <a:off x="4246418" y="4130399"/>
            <a:ext cx="369916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РАУНД 5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9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е оформление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763" y="1575753"/>
            <a:ext cx="10750868" cy="3927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66763" y="0"/>
            <a:ext cx="10639425" cy="812800"/>
          </a:xfrm>
          <a:prstGeom prst="rect">
            <a:avLst/>
          </a:prstGeom>
          <a:solidFill>
            <a:srgbClr val="A13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0"/>
            <a:ext cx="10236200" cy="8128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3336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Улица полна неожиданностей</a:t>
            </a:r>
          </a:p>
        </p:txBody>
      </p:sp>
      <p:sp>
        <p:nvSpPr>
          <p:cNvPr id="25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№4</a:t>
            </a:r>
          </a:p>
        </p:txBody>
      </p:sp>
    </p:spTree>
    <p:extLst>
      <p:ext uri="{BB962C8B-B14F-4D97-AF65-F5344CB8AC3E}">
        <p14:creationId xmlns:p14="http://schemas.microsoft.com/office/powerpoint/2010/main" val="3975721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39813" y="2460367"/>
            <a:ext cx="597414" cy="5974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1637227" y="2460367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30288" y="3255710"/>
            <a:ext cx="597414" cy="5974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1637227" y="3255710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39813" y="4051053"/>
            <a:ext cx="597414" cy="5974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1637227" y="4051053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9" hasCustomPrompt="1"/>
          </p:nvPr>
        </p:nvSpPr>
        <p:spPr>
          <a:xfrm>
            <a:off x="1039813" y="4846396"/>
            <a:ext cx="597414" cy="5974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1637227" y="4846396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3845DE05-D35D-469D-8C6F-A1572BEB790E}"/>
              </a:ext>
            </a:extLst>
          </p:cNvPr>
          <p:cNvSpPr/>
          <p:nvPr/>
        </p:nvSpPr>
        <p:spPr>
          <a:xfrm>
            <a:off x="720911" y="1007610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9BEF4A9-E98A-48BE-851E-C06CEBE2D47F}"/>
              </a:ext>
            </a:extLst>
          </p:cNvPr>
          <p:cNvGrpSpPr/>
          <p:nvPr userDrawn="1"/>
        </p:nvGrpSpPr>
        <p:grpSpPr>
          <a:xfrm>
            <a:off x="752377" y="950181"/>
            <a:ext cx="7983561" cy="1250652"/>
            <a:chOff x="752377" y="950181"/>
            <a:chExt cx="7983561" cy="125065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FD5000F-7D09-4DA8-9221-6F31B7CD8DB4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142B8E7-C32F-4F05-905F-FF71F5216C3F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030288" y="950180"/>
            <a:ext cx="6979481" cy="12506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Улица полна неожиданностей</a:t>
            </a:r>
          </a:p>
        </p:txBody>
      </p:sp>
      <p:sp>
        <p:nvSpPr>
          <p:cNvPr id="25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№4</a:t>
            </a:r>
          </a:p>
        </p:txBody>
      </p:sp>
    </p:spTree>
    <p:extLst>
      <p:ext uri="{BB962C8B-B14F-4D97-AF65-F5344CB8AC3E}">
        <p14:creationId xmlns:p14="http://schemas.microsoft.com/office/powerpoint/2010/main" val="1307150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22" name="Полилиния: фигура 20">
            <a:extLst>
              <a:ext uri="{FF2B5EF4-FFF2-40B4-BE49-F238E27FC236}">
                <a16:creationId xmlns:a16="http://schemas.microsoft.com/office/drawing/2014/main" id="{E53A63AF-58BD-416B-B731-FBA786AA2432}"/>
              </a:ext>
            </a:extLst>
          </p:cNvPr>
          <p:cNvSpPr/>
          <p:nvPr userDrawn="1"/>
        </p:nvSpPr>
        <p:spPr>
          <a:xfrm flipH="1">
            <a:off x="3619341" y="1382582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A19DB8-AA75-42C8-87CC-504BF072F3F9}"/>
              </a:ext>
            </a:extLst>
          </p:cNvPr>
          <p:cNvGrpSpPr/>
          <p:nvPr userDrawn="1"/>
        </p:nvGrpSpPr>
        <p:grpSpPr>
          <a:xfrm flipH="1">
            <a:off x="3352528" y="1330606"/>
            <a:ext cx="7983561" cy="1250652"/>
            <a:chOff x="752377" y="950181"/>
            <a:chExt cx="7983561" cy="1250652"/>
          </a:xfrm>
        </p:grpSpPr>
        <p:sp>
          <p:nvSpPr>
            <p:cNvPr id="25" name="Полилиния: фигура 34">
              <a:extLst>
                <a:ext uri="{FF2B5EF4-FFF2-40B4-BE49-F238E27FC236}">
                  <a16:creationId xmlns:a16="http://schemas.microsoft.com/office/drawing/2014/main" id="{5E577839-F88B-4B16-A31B-51E08AF7C4D1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35">
              <a:extLst>
                <a:ext uri="{FF2B5EF4-FFF2-40B4-BE49-F238E27FC236}">
                  <a16:creationId xmlns:a16="http://schemas.microsoft.com/office/drawing/2014/main" id="{BF6D2F79-8CFE-4EE8-8353-170B2E8B2689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Рисунок 3">
            <a:extLst>
              <a:ext uri="{FF2B5EF4-FFF2-40B4-BE49-F238E27FC236}">
                <a16:creationId xmlns:a16="http://schemas.microsoft.com/office/drawing/2014/main" id="{90086DBF-1E85-4A66-B6BE-9227A53507DB}"/>
              </a:ext>
            </a:extLst>
          </p:cNvPr>
          <p:cNvSpPr/>
          <p:nvPr userDrawn="1"/>
        </p:nvSpPr>
        <p:spPr>
          <a:xfrm>
            <a:off x="4126773" y="3057658"/>
            <a:ext cx="6984368" cy="1936913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593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5123144" y="1593521"/>
            <a:ext cx="4590633" cy="6778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45283" y="1593521"/>
            <a:ext cx="677862" cy="6778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 rot="516380">
            <a:off x="10390867" y="1680657"/>
            <a:ext cx="1259804" cy="1265595"/>
            <a:chOff x="2950244" y="-1967388"/>
            <a:chExt cx="1605280" cy="1612660"/>
          </a:xfrm>
          <a:solidFill>
            <a:schemeClr val="bg1">
              <a:lumMod val="65000"/>
            </a:schemeClr>
          </a:solidFill>
        </p:grpSpPr>
        <p:sp>
          <p:nvSpPr>
            <p:cNvPr id="35" name="Овал 34"/>
            <p:cNvSpPr/>
            <p:nvPr/>
          </p:nvSpPr>
          <p:spPr>
            <a:xfrm>
              <a:off x="2955694" y="-1967388"/>
              <a:ext cx="1599830" cy="1599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950244" y="-1960008"/>
              <a:ext cx="1605280" cy="1605280"/>
              <a:chOff x="3161459" y="-2499276"/>
              <a:chExt cx="2099310" cy="2099310"/>
            </a:xfrm>
            <a:grpFill/>
          </p:grpSpPr>
          <p:sp>
            <p:nvSpPr>
              <p:cNvPr id="37" name="Кольцо 36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3974053" y="-2198987"/>
                <a:ext cx="474122" cy="993740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017155" y="-1140744"/>
                <a:ext cx="387918" cy="387918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3110C146-13C5-44FB-B711-8344FFEEB70D}"/>
              </a:ext>
            </a:extLst>
          </p:cNvPr>
          <p:cNvSpPr/>
          <p:nvPr userDrawn="1"/>
        </p:nvSpPr>
        <p:spPr>
          <a:xfrm>
            <a:off x="4126773" y="3047703"/>
            <a:ext cx="6892468" cy="1871188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chemeClr val="bg1"/>
          </a:solidFill>
          <a:ln w="25938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41" name="Группа 40"/>
          <p:cNvGrpSpPr/>
          <p:nvPr userDrawn="1"/>
        </p:nvGrpSpPr>
        <p:grpSpPr>
          <a:xfrm rot="20768757">
            <a:off x="3603412" y="2742934"/>
            <a:ext cx="1046721" cy="1046721"/>
            <a:chOff x="13819390" y="4089187"/>
            <a:chExt cx="1584960" cy="1584960"/>
          </a:xfrm>
          <a:solidFill>
            <a:schemeClr val="bg1">
              <a:lumMod val="65000"/>
            </a:schemeClr>
          </a:solidFill>
        </p:grpSpPr>
        <p:sp>
          <p:nvSpPr>
            <p:cNvPr id="42" name="Овал 41"/>
            <p:cNvSpPr/>
            <p:nvPr/>
          </p:nvSpPr>
          <p:spPr>
            <a:xfrm>
              <a:off x="13864128" y="4143738"/>
              <a:ext cx="1495478" cy="147585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3819390" y="4089187"/>
              <a:ext cx="1584960" cy="1584960"/>
              <a:chOff x="3161459" y="-2499276"/>
              <a:chExt cx="2099310" cy="2099310"/>
            </a:xfrm>
            <a:grpFill/>
          </p:grpSpPr>
          <p:sp>
            <p:nvSpPr>
              <p:cNvPr id="44" name="Кольцо 43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rot="10800000">
                <a:off x="4026605" y="-1628730"/>
                <a:ext cx="369015" cy="773441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 rot="10800000">
                <a:off x="4060149" y="-2088692"/>
                <a:ext cx="301921" cy="301921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4214" y="3261074"/>
            <a:ext cx="5931267" cy="134751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8" name="Рисунок 11">
            <a:extLst>
              <a:ext uri="{FF2B5EF4-FFF2-40B4-BE49-F238E27FC236}">
                <a16:creationId xmlns:a16="http://schemas.microsoft.com/office/drawing/2014/main" id="{546EEE24-640F-49E7-A698-3F5A2983C9D1}"/>
              </a:ext>
            </a:extLst>
          </p:cNvPr>
          <p:cNvSpPr/>
          <p:nvPr userDrawn="1"/>
        </p:nvSpPr>
        <p:spPr>
          <a:xfrm rot="1084941">
            <a:off x="8820997" y="2545494"/>
            <a:ext cx="430675" cy="585064"/>
          </a:xfrm>
          <a:custGeom>
            <a:avLst/>
            <a:gdLst>
              <a:gd name="connsiteX0" fmla="*/ 102394 w 298100"/>
              <a:gd name="connsiteY0" fmla="*/ 24765 h 459009"/>
              <a:gd name="connsiteX1" fmla="*/ 0 w 298100"/>
              <a:gd name="connsiteY1" fmla="*/ 459010 h 459009"/>
              <a:gd name="connsiteX2" fmla="*/ 275368 w 298100"/>
              <a:gd name="connsiteY2" fmla="*/ 459010 h 459009"/>
              <a:gd name="connsiteX3" fmla="*/ 275368 w 298100"/>
              <a:gd name="connsiteY3" fmla="*/ 0 h 459009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13744"/>
              <a:gd name="connsiteY0" fmla="*/ 17128 h 585064"/>
              <a:gd name="connsiteX1" fmla="*/ 0 w 413744"/>
              <a:gd name="connsiteY1" fmla="*/ 585064 h 585064"/>
              <a:gd name="connsiteX2" fmla="*/ 413744 w 413744"/>
              <a:gd name="connsiteY2" fmla="*/ 451373 h 585064"/>
              <a:gd name="connsiteX3" fmla="*/ 349438 w 413744"/>
              <a:gd name="connsiteY3" fmla="*/ 0 h 585064"/>
              <a:gd name="connsiteX0" fmla="*/ 240770 w 430675"/>
              <a:gd name="connsiteY0" fmla="*/ 17128 h 585064"/>
              <a:gd name="connsiteX1" fmla="*/ 0 w 430675"/>
              <a:gd name="connsiteY1" fmla="*/ 585064 h 585064"/>
              <a:gd name="connsiteX2" fmla="*/ 413744 w 430675"/>
              <a:gd name="connsiteY2" fmla="*/ 451373 h 585064"/>
              <a:gd name="connsiteX3" fmla="*/ 349438 w 430675"/>
              <a:gd name="connsiteY3" fmla="*/ 0 h 5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675" h="585064">
                <a:moveTo>
                  <a:pt x="240770" y="17128"/>
                </a:moveTo>
                <a:cubicBezTo>
                  <a:pt x="240770" y="17128"/>
                  <a:pt x="321403" y="314420"/>
                  <a:pt x="0" y="585064"/>
                </a:cubicBezTo>
                <a:cubicBezTo>
                  <a:pt x="186985" y="533942"/>
                  <a:pt x="264917" y="501726"/>
                  <a:pt x="413744" y="451373"/>
                </a:cubicBezTo>
                <a:cubicBezTo>
                  <a:pt x="413744" y="451373"/>
                  <a:pt x="480321" y="318380"/>
                  <a:pt x="349438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Улица полна неожиданностей</a:t>
            </a:r>
          </a:p>
        </p:txBody>
      </p:sp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№4</a:t>
            </a:r>
          </a:p>
        </p:txBody>
      </p:sp>
    </p:spTree>
    <p:extLst>
      <p:ext uri="{BB962C8B-B14F-4D97-AF65-F5344CB8AC3E}">
        <p14:creationId xmlns:p14="http://schemas.microsoft.com/office/powerpoint/2010/main" val="3943862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слайды рау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flipH="1" flipV="1">
            <a:off x="0" y="0"/>
            <a:ext cx="12192000" cy="6858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11" y="758404"/>
            <a:ext cx="8138177" cy="3191262"/>
          </a:xfrm>
          <a:prstGeom prst="rect">
            <a:avLst/>
          </a:prstGeom>
        </p:spPr>
      </p:pic>
      <p:pic>
        <p:nvPicPr>
          <p:cNvPr id="6" name="codd_logo_white.ai" descr="codd_logo_white.a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7499" y="5600200"/>
            <a:ext cx="517002" cy="8423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 userDrawn="1"/>
        </p:nvSpPr>
        <p:spPr>
          <a:xfrm>
            <a:off x="4246418" y="4130399"/>
            <a:ext cx="369916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РАУНД 6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23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/>
              <a:t>Умелый пешеход</a:t>
            </a:r>
            <a:endParaRPr lang="ru-RU" sz="2000" dirty="0"/>
          </a:p>
        </p:txBody>
      </p:sp>
      <p:sp>
        <p:nvSpPr>
          <p:cNvPr id="25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№6</a:t>
            </a:r>
          </a:p>
        </p:txBody>
      </p:sp>
    </p:spTree>
    <p:extLst>
      <p:ext uri="{BB962C8B-B14F-4D97-AF65-F5344CB8AC3E}">
        <p14:creationId xmlns:p14="http://schemas.microsoft.com/office/powerpoint/2010/main" val="1851107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39813" y="2460367"/>
            <a:ext cx="597414" cy="59741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1637227" y="2460367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30288" y="3255710"/>
            <a:ext cx="597414" cy="59741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1637227" y="3255710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39813" y="4051053"/>
            <a:ext cx="597414" cy="59741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1637227" y="4051053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9" hasCustomPrompt="1"/>
          </p:nvPr>
        </p:nvSpPr>
        <p:spPr>
          <a:xfrm>
            <a:off x="1039813" y="4846396"/>
            <a:ext cx="597414" cy="59741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1637227" y="4846396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3845DE05-D35D-469D-8C6F-A1572BEB790E}"/>
              </a:ext>
            </a:extLst>
          </p:cNvPr>
          <p:cNvSpPr/>
          <p:nvPr/>
        </p:nvSpPr>
        <p:spPr>
          <a:xfrm>
            <a:off x="720911" y="1007610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9BEF4A9-E98A-48BE-851E-C06CEBE2D47F}"/>
              </a:ext>
            </a:extLst>
          </p:cNvPr>
          <p:cNvGrpSpPr/>
          <p:nvPr userDrawn="1"/>
        </p:nvGrpSpPr>
        <p:grpSpPr>
          <a:xfrm>
            <a:off x="752377" y="950181"/>
            <a:ext cx="7983561" cy="1250652"/>
            <a:chOff x="752377" y="950181"/>
            <a:chExt cx="7983561" cy="125065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FD5000F-7D09-4DA8-9221-6F31B7CD8DB4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142B8E7-C32F-4F05-905F-FF71F5216C3F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030288" y="950180"/>
            <a:ext cx="6979481" cy="12506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/>
              <a:t>Умелый пешеход</a:t>
            </a:r>
            <a:endParaRPr lang="ru-RU" sz="2000" dirty="0"/>
          </a:p>
        </p:txBody>
      </p:sp>
      <p:sp>
        <p:nvSpPr>
          <p:cNvPr id="25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№6</a:t>
            </a:r>
          </a:p>
        </p:txBody>
      </p:sp>
    </p:spTree>
    <p:extLst>
      <p:ext uri="{BB962C8B-B14F-4D97-AF65-F5344CB8AC3E}">
        <p14:creationId xmlns:p14="http://schemas.microsoft.com/office/powerpoint/2010/main" val="3336674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22" name="Полилиния: фигура 20">
            <a:extLst>
              <a:ext uri="{FF2B5EF4-FFF2-40B4-BE49-F238E27FC236}">
                <a16:creationId xmlns:a16="http://schemas.microsoft.com/office/drawing/2014/main" id="{E53A63AF-58BD-416B-B731-FBA786AA2432}"/>
              </a:ext>
            </a:extLst>
          </p:cNvPr>
          <p:cNvSpPr/>
          <p:nvPr userDrawn="1"/>
        </p:nvSpPr>
        <p:spPr>
          <a:xfrm flipH="1">
            <a:off x="3619341" y="1382582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A19DB8-AA75-42C8-87CC-504BF072F3F9}"/>
              </a:ext>
            </a:extLst>
          </p:cNvPr>
          <p:cNvGrpSpPr/>
          <p:nvPr userDrawn="1"/>
        </p:nvGrpSpPr>
        <p:grpSpPr>
          <a:xfrm flipH="1">
            <a:off x="3352528" y="1330606"/>
            <a:ext cx="7983561" cy="1250652"/>
            <a:chOff x="752377" y="950181"/>
            <a:chExt cx="7983561" cy="1250652"/>
          </a:xfrm>
        </p:grpSpPr>
        <p:sp>
          <p:nvSpPr>
            <p:cNvPr id="25" name="Полилиния: фигура 34">
              <a:extLst>
                <a:ext uri="{FF2B5EF4-FFF2-40B4-BE49-F238E27FC236}">
                  <a16:creationId xmlns:a16="http://schemas.microsoft.com/office/drawing/2014/main" id="{5E577839-F88B-4B16-A31B-51E08AF7C4D1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35">
              <a:extLst>
                <a:ext uri="{FF2B5EF4-FFF2-40B4-BE49-F238E27FC236}">
                  <a16:creationId xmlns:a16="http://schemas.microsoft.com/office/drawing/2014/main" id="{BF6D2F79-8CFE-4EE8-8353-170B2E8B2689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Рисунок 3">
            <a:extLst>
              <a:ext uri="{FF2B5EF4-FFF2-40B4-BE49-F238E27FC236}">
                <a16:creationId xmlns:a16="http://schemas.microsoft.com/office/drawing/2014/main" id="{90086DBF-1E85-4A66-B6BE-9227A53507DB}"/>
              </a:ext>
            </a:extLst>
          </p:cNvPr>
          <p:cNvSpPr/>
          <p:nvPr userDrawn="1"/>
        </p:nvSpPr>
        <p:spPr>
          <a:xfrm>
            <a:off x="4126773" y="3057658"/>
            <a:ext cx="6984368" cy="1936913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rgbClr val="00B0F0"/>
          </a:solidFill>
          <a:ln w="2593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5123144" y="1593521"/>
            <a:ext cx="4590633" cy="6778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45283" y="1593521"/>
            <a:ext cx="677862" cy="677862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 rot="516380">
            <a:off x="10390867" y="1680657"/>
            <a:ext cx="1259804" cy="1265595"/>
            <a:chOff x="2950244" y="-1967388"/>
            <a:chExt cx="1605280" cy="1612660"/>
          </a:xfrm>
          <a:solidFill>
            <a:srgbClr val="00B0F0"/>
          </a:solidFill>
        </p:grpSpPr>
        <p:sp>
          <p:nvSpPr>
            <p:cNvPr id="35" name="Овал 34"/>
            <p:cNvSpPr/>
            <p:nvPr/>
          </p:nvSpPr>
          <p:spPr>
            <a:xfrm>
              <a:off x="2955694" y="-1967388"/>
              <a:ext cx="1599830" cy="1599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950244" y="-1960008"/>
              <a:ext cx="1605280" cy="1605280"/>
              <a:chOff x="3161459" y="-2499276"/>
              <a:chExt cx="2099310" cy="2099310"/>
            </a:xfrm>
            <a:grpFill/>
          </p:grpSpPr>
          <p:sp>
            <p:nvSpPr>
              <p:cNvPr id="37" name="Кольцо 36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3974053" y="-2198987"/>
                <a:ext cx="474122" cy="993740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017155" y="-1140744"/>
                <a:ext cx="387918" cy="387918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3110C146-13C5-44FB-B711-8344FFEEB70D}"/>
              </a:ext>
            </a:extLst>
          </p:cNvPr>
          <p:cNvSpPr/>
          <p:nvPr userDrawn="1"/>
        </p:nvSpPr>
        <p:spPr>
          <a:xfrm>
            <a:off x="4126773" y="3047703"/>
            <a:ext cx="6892468" cy="1871188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chemeClr val="bg1"/>
          </a:solidFill>
          <a:ln w="25938" cap="flat">
            <a:solidFill>
              <a:srgbClr val="00B0F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41" name="Группа 40"/>
          <p:cNvGrpSpPr/>
          <p:nvPr userDrawn="1"/>
        </p:nvGrpSpPr>
        <p:grpSpPr>
          <a:xfrm rot="20768757">
            <a:off x="3603412" y="2742934"/>
            <a:ext cx="1046721" cy="1046721"/>
            <a:chOff x="13819390" y="4089187"/>
            <a:chExt cx="1584960" cy="1584960"/>
          </a:xfrm>
          <a:solidFill>
            <a:srgbClr val="00B0F0"/>
          </a:solidFill>
        </p:grpSpPr>
        <p:sp>
          <p:nvSpPr>
            <p:cNvPr id="42" name="Овал 41"/>
            <p:cNvSpPr/>
            <p:nvPr/>
          </p:nvSpPr>
          <p:spPr>
            <a:xfrm>
              <a:off x="13864128" y="4143738"/>
              <a:ext cx="1495478" cy="147585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3819390" y="4089187"/>
              <a:ext cx="1584960" cy="1584960"/>
              <a:chOff x="3161459" y="-2499276"/>
              <a:chExt cx="2099310" cy="2099310"/>
            </a:xfrm>
            <a:grpFill/>
          </p:grpSpPr>
          <p:sp>
            <p:nvSpPr>
              <p:cNvPr id="44" name="Кольцо 43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rot="10800000">
                <a:off x="4026605" y="-1628730"/>
                <a:ext cx="369015" cy="773441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 rot="10800000">
                <a:off x="4060149" y="-2088692"/>
                <a:ext cx="301921" cy="301921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4214" y="3261074"/>
            <a:ext cx="5931267" cy="134751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8" name="Рисунок 11">
            <a:extLst>
              <a:ext uri="{FF2B5EF4-FFF2-40B4-BE49-F238E27FC236}">
                <a16:creationId xmlns:a16="http://schemas.microsoft.com/office/drawing/2014/main" id="{546EEE24-640F-49E7-A698-3F5A2983C9D1}"/>
              </a:ext>
            </a:extLst>
          </p:cNvPr>
          <p:cNvSpPr/>
          <p:nvPr userDrawn="1"/>
        </p:nvSpPr>
        <p:spPr>
          <a:xfrm rot="1084941">
            <a:off x="8820997" y="2545494"/>
            <a:ext cx="430675" cy="585064"/>
          </a:xfrm>
          <a:custGeom>
            <a:avLst/>
            <a:gdLst>
              <a:gd name="connsiteX0" fmla="*/ 102394 w 298100"/>
              <a:gd name="connsiteY0" fmla="*/ 24765 h 459009"/>
              <a:gd name="connsiteX1" fmla="*/ 0 w 298100"/>
              <a:gd name="connsiteY1" fmla="*/ 459010 h 459009"/>
              <a:gd name="connsiteX2" fmla="*/ 275368 w 298100"/>
              <a:gd name="connsiteY2" fmla="*/ 459010 h 459009"/>
              <a:gd name="connsiteX3" fmla="*/ 275368 w 298100"/>
              <a:gd name="connsiteY3" fmla="*/ 0 h 459009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13744"/>
              <a:gd name="connsiteY0" fmla="*/ 17128 h 585064"/>
              <a:gd name="connsiteX1" fmla="*/ 0 w 413744"/>
              <a:gd name="connsiteY1" fmla="*/ 585064 h 585064"/>
              <a:gd name="connsiteX2" fmla="*/ 413744 w 413744"/>
              <a:gd name="connsiteY2" fmla="*/ 451373 h 585064"/>
              <a:gd name="connsiteX3" fmla="*/ 349438 w 413744"/>
              <a:gd name="connsiteY3" fmla="*/ 0 h 585064"/>
              <a:gd name="connsiteX0" fmla="*/ 240770 w 430675"/>
              <a:gd name="connsiteY0" fmla="*/ 17128 h 585064"/>
              <a:gd name="connsiteX1" fmla="*/ 0 w 430675"/>
              <a:gd name="connsiteY1" fmla="*/ 585064 h 585064"/>
              <a:gd name="connsiteX2" fmla="*/ 413744 w 430675"/>
              <a:gd name="connsiteY2" fmla="*/ 451373 h 585064"/>
              <a:gd name="connsiteX3" fmla="*/ 349438 w 430675"/>
              <a:gd name="connsiteY3" fmla="*/ 0 h 5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675" h="585064">
                <a:moveTo>
                  <a:pt x="240770" y="17128"/>
                </a:moveTo>
                <a:cubicBezTo>
                  <a:pt x="240770" y="17128"/>
                  <a:pt x="321403" y="314420"/>
                  <a:pt x="0" y="585064"/>
                </a:cubicBezTo>
                <a:cubicBezTo>
                  <a:pt x="186985" y="533942"/>
                  <a:pt x="264917" y="501726"/>
                  <a:pt x="413744" y="451373"/>
                </a:cubicBezTo>
                <a:cubicBezTo>
                  <a:pt x="413744" y="451373"/>
                  <a:pt x="480321" y="318380"/>
                  <a:pt x="349438" y="0"/>
                </a:cubicBezTo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Умелый пешеход</a:t>
            </a:r>
          </a:p>
        </p:txBody>
      </p:sp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941286" y="240237"/>
            <a:ext cx="182229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Раунд №6</a:t>
            </a:r>
          </a:p>
        </p:txBody>
      </p:sp>
    </p:spTree>
    <p:extLst>
      <p:ext uri="{BB962C8B-B14F-4D97-AF65-F5344CB8AC3E}">
        <p14:creationId xmlns:p14="http://schemas.microsoft.com/office/powerpoint/2010/main" val="3172198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слайды рау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flipH="1" flipV="1">
            <a:off x="0" y="0"/>
            <a:ext cx="12192000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11" y="758404"/>
            <a:ext cx="8138177" cy="3191262"/>
          </a:xfrm>
          <a:prstGeom prst="rect">
            <a:avLst/>
          </a:prstGeom>
        </p:spPr>
      </p:pic>
      <p:pic>
        <p:nvPicPr>
          <p:cNvPr id="6" name="codd_logo_white.ai" descr="codd_logo_white.a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7499" y="5600200"/>
            <a:ext cx="517002" cy="8423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 userDrawn="1"/>
        </p:nvSpPr>
        <p:spPr>
          <a:xfrm>
            <a:off x="4246418" y="4130399"/>
            <a:ext cx="369916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МИНИ-ИГРА 3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01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Правила дорожного движения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6" y="240237"/>
            <a:ext cx="219115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МИНИ-ИГРА №3</a:t>
            </a:r>
          </a:p>
        </p:txBody>
      </p:sp>
    </p:spTree>
    <p:extLst>
      <p:ext uri="{BB962C8B-B14F-4D97-AF65-F5344CB8AC3E}">
        <p14:creationId xmlns:p14="http://schemas.microsoft.com/office/powerpoint/2010/main" val="2006803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39813" y="2460367"/>
            <a:ext cx="597414" cy="597414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1637227" y="2460367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30288" y="3255710"/>
            <a:ext cx="597414" cy="597414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1637227" y="3255710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39813" y="4051053"/>
            <a:ext cx="597414" cy="597414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1637227" y="4051053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Правила дорожного движения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6" y="240237"/>
            <a:ext cx="219115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МИНИ-ИГРА №3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9" hasCustomPrompt="1"/>
          </p:nvPr>
        </p:nvSpPr>
        <p:spPr>
          <a:xfrm>
            <a:off x="1039813" y="4846396"/>
            <a:ext cx="597414" cy="597414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1637227" y="4846396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3845DE05-D35D-469D-8C6F-A1572BEB790E}"/>
              </a:ext>
            </a:extLst>
          </p:cNvPr>
          <p:cNvSpPr/>
          <p:nvPr/>
        </p:nvSpPr>
        <p:spPr>
          <a:xfrm>
            <a:off x="720911" y="1007610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9BEF4A9-E98A-48BE-851E-C06CEBE2D47F}"/>
              </a:ext>
            </a:extLst>
          </p:cNvPr>
          <p:cNvGrpSpPr/>
          <p:nvPr userDrawn="1"/>
        </p:nvGrpSpPr>
        <p:grpSpPr>
          <a:xfrm>
            <a:off x="752377" y="950181"/>
            <a:ext cx="7983561" cy="1250652"/>
            <a:chOff x="752377" y="950181"/>
            <a:chExt cx="7983561" cy="125065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FD5000F-7D09-4DA8-9221-6F31B7CD8DB4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142B8E7-C32F-4F05-905F-FF71F5216C3F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030288" y="950180"/>
            <a:ext cx="6979481" cy="12506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868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6171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22" name="Полилиния: фигура 20">
            <a:extLst>
              <a:ext uri="{FF2B5EF4-FFF2-40B4-BE49-F238E27FC236}">
                <a16:creationId xmlns:a16="http://schemas.microsoft.com/office/drawing/2014/main" id="{E53A63AF-58BD-416B-B731-FBA786AA2432}"/>
              </a:ext>
            </a:extLst>
          </p:cNvPr>
          <p:cNvSpPr/>
          <p:nvPr userDrawn="1"/>
        </p:nvSpPr>
        <p:spPr>
          <a:xfrm flipH="1">
            <a:off x="3619341" y="1382582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A19DB8-AA75-42C8-87CC-504BF072F3F9}"/>
              </a:ext>
            </a:extLst>
          </p:cNvPr>
          <p:cNvGrpSpPr/>
          <p:nvPr userDrawn="1"/>
        </p:nvGrpSpPr>
        <p:grpSpPr>
          <a:xfrm flipH="1">
            <a:off x="3352528" y="1330606"/>
            <a:ext cx="7983561" cy="1250652"/>
            <a:chOff x="752377" y="950181"/>
            <a:chExt cx="7983561" cy="1250652"/>
          </a:xfrm>
        </p:grpSpPr>
        <p:sp>
          <p:nvSpPr>
            <p:cNvPr id="25" name="Полилиния: фигура 34">
              <a:extLst>
                <a:ext uri="{FF2B5EF4-FFF2-40B4-BE49-F238E27FC236}">
                  <a16:creationId xmlns:a16="http://schemas.microsoft.com/office/drawing/2014/main" id="{5E577839-F88B-4B16-A31B-51E08AF7C4D1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35">
              <a:extLst>
                <a:ext uri="{FF2B5EF4-FFF2-40B4-BE49-F238E27FC236}">
                  <a16:creationId xmlns:a16="http://schemas.microsoft.com/office/drawing/2014/main" id="{BF6D2F79-8CFE-4EE8-8353-170B2E8B2689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Рисунок 3">
            <a:extLst>
              <a:ext uri="{FF2B5EF4-FFF2-40B4-BE49-F238E27FC236}">
                <a16:creationId xmlns:a16="http://schemas.microsoft.com/office/drawing/2014/main" id="{90086DBF-1E85-4A66-B6BE-9227A53507DB}"/>
              </a:ext>
            </a:extLst>
          </p:cNvPr>
          <p:cNvSpPr/>
          <p:nvPr userDrawn="1"/>
        </p:nvSpPr>
        <p:spPr>
          <a:xfrm>
            <a:off x="4126773" y="3057658"/>
            <a:ext cx="6984368" cy="1936913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rgbClr val="C00000"/>
          </a:solidFill>
          <a:ln w="2593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5123144" y="1593521"/>
            <a:ext cx="4590633" cy="6778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45283" y="1593521"/>
            <a:ext cx="677862" cy="677862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 rot="516380">
            <a:off x="10390867" y="1680657"/>
            <a:ext cx="1259804" cy="1265595"/>
            <a:chOff x="2950244" y="-1967388"/>
            <a:chExt cx="1605280" cy="1612660"/>
          </a:xfrm>
          <a:solidFill>
            <a:srgbClr val="E7302A"/>
          </a:solidFill>
        </p:grpSpPr>
        <p:sp>
          <p:nvSpPr>
            <p:cNvPr id="35" name="Овал 34"/>
            <p:cNvSpPr/>
            <p:nvPr/>
          </p:nvSpPr>
          <p:spPr>
            <a:xfrm>
              <a:off x="2955694" y="-1967388"/>
              <a:ext cx="1599830" cy="1599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950244" y="-1960008"/>
              <a:ext cx="1605280" cy="1605280"/>
              <a:chOff x="3161459" y="-2499276"/>
              <a:chExt cx="2099310" cy="2099310"/>
            </a:xfrm>
            <a:grpFill/>
          </p:grpSpPr>
          <p:sp>
            <p:nvSpPr>
              <p:cNvPr id="37" name="Кольцо 36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3974053" y="-2198987"/>
                <a:ext cx="474122" cy="993740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017155" y="-1140744"/>
                <a:ext cx="387918" cy="387918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3110C146-13C5-44FB-B711-8344FFEEB70D}"/>
              </a:ext>
            </a:extLst>
          </p:cNvPr>
          <p:cNvSpPr/>
          <p:nvPr userDrawn="1"/>
        </p:nvSpPr>
        <p:spPr>
          <a:xfrm>
            <a:off x="4126773" y="3047703"/>
            <a:ext cx="6892468" cy="1871188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chemeClr val="bg1"/>
          </a:solidFill>
          <a:ln w="25938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41" name="Группа 40"/>
          <p:cNvGrpSpPr/>
          <p:nvPr userDrawn="1"/>
        </p:nvGrpSpPr>
        <p:grpSpPr>
          <a:xfrm rot="20768757">
            <a:off x="3603412" y="2742934"/>
            <a:ext cx="1046721" cy="1046721"/>
            <a:chOff x="13819390" y="4089187"/>
            <a:chExt cx="1584960" cy="1584960"/>
          </a:xfrm>
          <a:solidFill>
            <a:srgbClr val="E7302A"/>
          </a:solidFill>
        </p:grpSpPr>
        <p:sp>
          <p:nvSpPr>
            <p:cNvPr id="42" name="Овал 41"/>
            <p:cNvSpPr/>
            <p:nvPr/>
          </p:nvSpPr>
          <p:spPr>
            <a:xfrm>
              <a:off x="13864128" y="4143738"/>
              <a:ext cx="1495478" cy="147585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3819390" y="4089187"/>
              <a:ext cx="1584960" cy="1584960"/>
              <a:chOff x="3161459" y="-2499276"/>
              <a:chExt cx="2099310" cy="2099310"/>
            </a:xfrm>
            <a:grpFill/>
          </p:grpSpPr>
          <p:sp>
            <p:nvSpPr>
              <p:cNvPr id="44" name="Кольцо 43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rot="10800000">
                <a:off x="4026605" y="-1628730"/>
                <a:ext cx="369015" cy="773441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 rot="10800000">
                <a:off x="4060149" y="-2088692"/>
                <a:ext cx="301921" cy="301921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4214" y="3261074"/>
            <a:ext cx="5931267" cy="134751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8" name="Рисунок 11">
            <a:extLst>
              <a:ext uri="{FF2B5EF4-FFF2-40B4-BE49-F238E27FC236}">
                <a16:creationId xmlns:a16="http://schemas.microsoft.com/office/drawing/2014/main" id="{546EEE24-640F-49E7-A698-3F5A2983C9D1}"/>
              </a:ext>
            </a:extLst>
          </p:cNvPr>
          <p:cNvSpPr/>
          <p:nvPr userDrawn="1"/>
        </p:nvSpPr>
        <p:spPr>
          <a:xfrm rot="1084941">
            <a:off x="8820997" y="2545494"/>
            <a:ext cx="430675" cy="585064"/>
          </a:xfrm>
          <a:custGeom>
            <a:avLst/>
            <a:gdLst>
              <a:gd name="connsiteX0" fmla="*/ 102394 w 298100"/>
              <a:gd name="connsiteY0" fmla="*/ 24765 h 459009"/>
              <a:gd name="connsiteX1" fmla="*/ 0 w 298100"/>
              <a:gd name="connsiteY1" fmla="*/ 459010 h 459009"/>
              <a:gd name="connsiteX2" fmla="*/ 275368 w 298100"/>
              <a:gd name="connsiteY2" fmla="*/ 459010 h 459009"/>
              <a:gd name="connsiteX3" fmla="*/ 275368 w 298100"/>
              <a:gd name="connsiteY3" fmla="*/ 0 h 459009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13744"/>
              <a:gd name="connsiteY0" fmla="*/ 17128 h 585064"/>
              <a:gd name="connsiteX1" fmla="*/ 0 w 413744"/>
              <a:gd name="connsiteY1" fmla="*/ 585064 h 585064"/>
              <a:gd name="connsiteX2" fmla="*/ 413744 w 413744"/>
              <a:gd name="connsiteY2" fmla="*/ 451373 h 585064"/>
              <a:gd name="connsiteX3" fmla="*/ 349438 w 413744"/>
              <a:gd name="connsiteY3" fmla="*/ 0 h 585064"/>
              <a:gd name="connsiteX0" fmla="*/ 240770 w 430675"/>
              <a:gd name="connsiteY0" fmla="*/ 17128 h 585064"/>
              <a:gd name="connsiteX1" fmla="*/ 0 w 430675"/>
              <a:gd name="connsiteY1" fmla="*/ 585064 h 585064"/>
              <a:gd name="connsiteX2" fmla="*/ 413744 w 430675"/>
              <a:gd name="connsiteY2" fmla="*/ 451373 h 585064"/>
              <a:gd name="connsiteX3" fmla="*/ 349438 w 430675"/>
              <a:gd name="connsiteY3" fmla="*/ 0 h 5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675" h="585064">
                <a:moveTo>
                  <a:pt x="240770" y="17128"/>
                </a:moveTo>
                <a:cubicBezTo>
                  <a:pt x="240770" y="17128"/>
                  <a:pt x="321403" y="314420"/>
                  <a:pt x="0" y="585064"/>
                </a:cubicBezTo>
                <a:cubicBezTo>
                  <a:pt x="186985" y="533942"/>
                  <a:pt x="264917" y="501726"/>
                  <a:pt x="413744" y="451373"/>
                </a:cubicBezTo>
                <a:cubicBezTo>
                  <a:pt x="413744" y="451373"/>
                  <a:pt x="480321" y="318380"/>
                  <a:pt x="349438" y="0"/>
                </a:cubicBezTo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Правила дорожного движения</a:t>
            </a:r>
          </a:p>
        </p:txBody>
      </p:sp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941286" y="240237"/>
            <a:ext cx="2277254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МИНИ-ИГРА №3</a:t>
            </a:r>
          </a:p>
        </p:txBody>
      </p:sp>
    </p:spTree>
    <p:extLst>
      <p:ext uri="{BB962C8B-B14F-4D97-AF65-F5344CB8AC3E}">
        <p14:creationId xmlns:p14="http://schemas.microsoft.com/office/powerpoint/2010/main" val="379655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ы рау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flipH="1" flipV="1">
            <a:off x="0" y="-3"/>
            <a:ext cx="12192000" cy="6858001"/>
          </a:xfrm>
          <a:prstGeom prst="rect">
            <a:avLst/>
          </a:prstGeom>
          <a:solidFill>
            <a:srgbClr val="F7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codd_logo_white.ai" descr="codd_logo_white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7499" y="5600200"/>
            <a:ext cx="517002" cy="8423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 userDrawn="1"/>
        </p:nvSpPr>
        <p:spPr>
          <a:xfrm>
            <a:off x="4246418" y="4130399"/>
            <a:ext cx="369916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МИНИ-ИГРА 1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11" y="762000"/>
            <a:ext cx="8138177" cy="31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6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F7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Дорожная аварийность </a:t>
            </a:r>
            <a:br>
              <a:rPr lang="ru-RU" sz="2000" dirty="0"/>
            </a:br>
            <a:r>
              <a:rPr lang="ru-RU" sz="2000" dirty="0"/>
              <a:t>и травматизм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6" y="240237"/>
            <a:ext cx="245682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/>
              <a:t>МИНИ-ИГРА №1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420684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F7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39813" y="2460367"/>
            <a:ext cx="597414" cy="597414"/>
          </a:xfrm>
          <a:prstGeom prst="rect">
            <a:avLst/>
          </a:prstGeom>
          <a:solidFill>
            <a:srgbClr val="F7A40F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1637227" y="2460367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30288" y="3255710"/>
            <a:ext cx="597414" cy="597414"/>
          </a:xfrm>
          <a:prstGeom prst="rect">
            <a:avLst/>
          </a:prstGeom>
          <a:solidFill>
            <a:srgbClr val="F7A40F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1637227" y="3255710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39813" y="4051053"/>
            <a:ext cx="597414" cy="597414"/>
          </a:xfrm>
          <a:prstGeom prst="rect">
            <a:avLst/>
          </a:prstGeom>
          <a:solidFill>
            <a:srgbClr val="F7A40F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1637227" y="4051053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Дорожная аварийность </a:t>
            </a:r>
            <a:br>
              <a:rPr lang="ru-RU" sz="2000" dirty="0"/>
            </a:br>
            <a:r>
              <a:rPr lang="ru-RU" sz="2000" dirty="0"/>
              <a:t>и травматизм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41286" y="240237"/>
            <a:ext cx="2456822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/>
              <a:t>МИНИ-ИГРА №1</a:t>
            </a:r>
            <a:endParaRPr lang="ru-RU" sz="2000" b="0" dirty="0"/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9" hasCustomPrompt="1"/>
          </p:nvPr>
        </p:nvSpPr>
        <p:spPr>
          <a:xfrm>
            <a:off x="1039813" y="4846396"/>
            <a:ext cx="597414" cy="597414"/>
          </a:xfrm>
          <a:prstGeom prst="rect">
            <a:avLst/>
          </a:prstGeom>
          <a:solidFill>
            <a:srgbClr val="F7A40F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1637227" y="4846396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3845DE05-D35D-469D-8C6F-A1572BEB790E}"/>
              </a:ext>
            </a:extLst>
          </p:cNvPr>
          <p:cNvSpPr/>
          <p:nvPr/>
        </p:nvSpPr>
        <p:spPr>
          <a:xfrm>
            <a:off x="720911" y="1007610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rgbClr val="F7A40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9BEF4A9-E98A-48BE-851E-C06CEBE2D47F}"/>
              </a:ext>
            </a:extLst>
          </p:cNvPr>
          <p:cNvGrpSpPr/>
          <p:nvPr userDrawn="1"/>
        </p:nvGrpSpPr>
        <p:grpSpPr>
          <a:xfrm>
            <a:off x="752377" y="950181"/>
            <a:ext cx="7983561" cy="1250652"/>
            <a:chOff x="752377" y="950181"/>
            <a:chExt cx="7983561" cy="125065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FD5000F-7D09-4DA8-9221-6F31B7CD8DB4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F7A4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142B8E7-C32F-4F05-905F-FF71F5216C3F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F7A4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030288" y="950180"/>
            <a:ext cx="6979481" cy="12506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217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слайды рау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66763" y="-2"/>
            <a:ext cx="10639425" cy="762001"/>
          </a:xfrm>
          <a:prstGeom prst="rect">
            <a:avLst/>
          </a:prstGeom>
          <a:solidFill>
            <a:srgbClr val="F7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3242" y="206330"/>
            <a:ext cx="1671638" cy="349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Вопрос 1/4</a:t>
            </a:r>
          </a:p>
        </p:txBody>
      </p:sp>
      <p:sp>
        <p:nvSpPr>
          <p:cNvPr id="22" name="Полилиния: фигура 20">
            <a:extLst>
              <a:ext uri="{FF2B5EF4-FFF2-40B4-BE49-F238E27FC236}">
                <a16:creationId xmlns:a16="http://schemas.microsoft.com/office/drawing/2014/main" id="{E53A63AF-58BD-416B-B731-FBA786AA2432}"/>
              </a:ext>
            </a:extLst>
          </p:cNvPr>
          <p:cNvSpPr/>
          <p:nvPr userDrawn="1"/>
        </p:nvSpPr>
        <p:spPr>
          <a:xfrm flipH="1">
            <a:off x="3619341" y="1382582"/>
            <a:ext cx="7716748" cy="1303662"/>
          </a:xfrm>
          <a:custGeom>
            <a:avLst/>
            <a:gdLst>
              <a:gd name="connsiteX0" fmla="*/ 5075187 w 5188066"/>
              <a:gd name="connsiteY0" fmla="*/ 7430 h 844146"/>
              <a:gd name="connsiteX1" fmla="*/ 5188059 w 5188066"/>
              <a:gd name="connsiteY1" fmla="*/ 122015 h 844146"/>
              <a:gd name="connsiteX2" fmla="*/ 5140624 w 5188066"/>
              <a:gd name="connsiteY2" fmla="*/ 667703 h 844146"/>
              <a:gd name="connsiteX3" fmla="*/ 5025086 w 5188066"/>
              <a:gd name="connsiteY3" fmla="*/ 787432 h 844146"/>
              <a:gd name="connsiteX4" fmla="*/ 170193 w 5188066"/>
              <a:gd name="connsiteY4" fmla="*/ 844010 h 844146"/>
              <a:gd name="connsiteX5" fmla="*/ 48368 w 5188066"/>
              <a:gd name="connsiteY5" fmla="*/ 735425 h 844146"/>
              <a:gd name="connsiteX6" fmla="*/ 267 w 5188066"/>
              <a:gd name="connsiteY6" fmla="*/ 113824 h 844146"/>
              <a:gd name="connsiteX7" fmla="*/ 106852 w 5188066"/>
              <a:gd name="connsiteY7" fmla="*/ 0 h 844146"/>
              <a:gd name="connsiteX8" fmla="*/ 5075187 w 5188066"/>
              <a:gd name="connsiteY8" fmla="*/ 7430 h 8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6" h="844146">
                <a:moveTo>
                  <a:pt x="5075187" y="7430"/>
                </a:moveTo>
                <a:cubicBezTo>
                  <a:pt x="5138338" y="7620"/>
                  <a:pt x="5188821" y="58865"/>
                  <a:pt x="5188059" y="122015"/>
                </a:cubicBezTo>
                <a:lnTo>
                  <a:pt x="5140624" y="667703"/>
                </a:lnTo>
                <a:cubicBezTo>
                  <a:pt x="5139862" y="730853"/>
                  <a:pt x="5088141" y="784479"/>
                  <a:pt x="5025086" y="787432"/>
                </a:cubicBezTo>
                <a:lnTo>
                  <a:pt x="170193" y="844010"/>
                </a:lnTo>
                <a:cubicBezTo>
                  <a:pt x="107138" y="847058"/>
                  <a:pt x="52559" y="798386"/>
                  <a:pt x="48368" y="735425"/>
                </a:cubicBezTo>
                <a:lnTo>
                  <a:pt x="267" y="113824"/>
                </a:lnTo>
                <a:cubicBezTo>
                  <a:pt x="-4019" y="50864"/>
                  <a:pt x="43796" y="-95"/>
                  <a:pt x="106852" y="0"/>
                </a:cubicBezTo>
                <a:lnTo>
                  <a:pt x="5075187" y="7430"/>
                </a:lnTo>
                <a:close/>
              </a:path>
            </a:pathLst>
          </a:custGeom>
          <a:solidFill>
            <a:srgbClr val="F7A40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A19DB8-AA75-42C8-87CC-504BF072F3F9}"/>
              </a:ext>
            </a:extLst>
          </p:cNvPr>
          <p:cNvGrpSpPr/>
          <p:nvPr userDrawn="1"/>
        </p:nvGrpSpPr>
        <p:grpSpPr>
          <a:xfrm flipH="1">
            <a:off x="3352528" y="1330606"/>
            <a:ext cx="7983561" cy="1250652"/>
            <a:chOff x="752377" y="950181"/>
            <a:chExt cx="7983561" cy="1250652"/>
          </a:xfrm>
        </p:grpSpPr>
        <p:sp>
          <p:nvSpPr>
            <p:cNvPr id="25" name="Полилиния: фигура 34">
              <a:extLst>
                <a:ext uri="{FF2B5EF4-FFF2-40B4-BE49-F238E27FC236}">
                  <a16:creationId xmlns:a16="http://schemas.microsoft.com/office/drawing/2014/main" id="{5E577839-F88B-4B16-A31B-51E08AF7C4D1}"/>
                </a:ext>
              </a:extLst>
            </p:cNvPr>
            <p:cNvSpPr/>
            <p:nvPr/>
          </p:nvSpPr>
          <p:spPr>
            <a:xfrm>
              <a:off x="752377" y="950181"/>
              <a:ext cx="7685282" cy="1250652"/>
            </a:xfrm>
            <a:custGeom>
              <a:avLst/>
              <a:gdLst>
                <a:gd name="connsiteX0" fmla="*/ 5074997 w 5187876"/>
                <a:gd name="connsiteY0" fmla="*/ 7430 h 844241"/>
                <a:gd name="connsiteX1" fmla="*/ 5187868 w 5187876"/>
                <a:gd name="connsiteY1" fmla="*/ 122015 h 844241"/>
                <a:gd name="connsiteX2" fmla="*/ 5140433 w 5187876"/>
                <a:gd name="connsiteY2" fmla="*/ 667798 h 844241"/>
                <a:gd name="connsiteX3" fmla="*/ 5024896 w 5187876"/>
                <a:gd name="connsiteY3" fmla="*/ 787527 h 844241"/>
                <a:gd name="connsiteX4" fmla="*/ 170288 w 5187876"/>
                <a:gd name="connsiteY4" fmla="*/ 844106 h 844241"/>
                <a:gd name="connsiteX5" fmla="*/ 48464 w 5187876"/>
                <a:gd name="connsiteY5" fmla="*/ 735521 h 844241"/>
                <a:gd name="connsiteX6" fmla="*/ 267 w 5187876"/>
                <a:gd name="connsiteY6" fmla="*/ 113824 h 844241"/>
                <a:gd name="connsiteX7" fmla="*/ 106852 w 5187876"/>
                <a:gd name="connsiteY7" fmla="*/ 0 h 844241"/>
                <a:gd name="connsiteX8" fmla="*/ 5074997 w 5187876"/>
                <a:gd name="connsiteY8" fmla="*/ 7430 h 8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7876" h="844241">
                  <a:moveTo>
                    <a:pt x="5074997" y="7430"/>
                  </a:moveTo>
                  <a:cubicBezTo>
                    <a:pt x="5138147" y="7620"/>
                    <a:pt x="5188630" y="58865"/>
                    <a:pt x="5187868" y="122015"/>
                  </a:cubicBezTo>
                  <a:lnTo>
                    <a:pt x="5140433" y="667798"/>
                  </a:lnTo>
                  <a:cubicBezTo>
                    <a:pt x="5139672" y="730949"/>
                    <a:pt x="5087951" y="784574"/>
                    <a:pt x="5024896" y="787527"/>
                  </a:cubicBezTo>
                  <a:lnTo>
                    <a:pt x="170288" y="844106"/>
                  </a:lnTo>
                  <a:cubicBezTo>
                    <a:pt x="107233" y="847154"/>
                    <a:pt x="52655" y="798481"/>
                    <a:pt x="48464" y="735521"/>
                  </a:cubicBezTo>
                  <a:lnTo>
                    <a:pt x="267" y="113824"/>
                  </a:lnTo>
                  <a:cubicBezTo>
                    <a:pt x="-4019" y="50768"/>
                    <a:pt x="43796" y="-95"/>
                    <a:pt x="106852" y="0"/>
                  </a:cubicBezTo>
                  <a:lnTo>
                    <a:pt x="5074997" y="743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F7A4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35">
              <a:extLst>
                <a:ext uri="{FF2B5EF4-FFF2-40B4-BE49-F238E27FC236}">
                  <a16:creationId xmlns:a16="http://schemas.microsoft.com/office/drawing/2014/main" id="{BF6D2F79-8CFE-4EE8-8353-170B2E8B2689}"/>
                </a:ext>
              </a:extLst>
            </p:cNvPr>
            <p:cNvSpPr/>
            <p:nvPr/>
          </p:nvSpPr>
          <p:spPr>
            <a:xfrm>
              <a:off x="8349740" y="1376029"/>
              <a:ext cx="386198" cy="337375"/>
            </a:xfrm>
            <a:custGeom>
              <a:avLst/>
              <a:gdLst>
                <a:gd name="connsiteX0" fmla="*/ 21527 w 260699"/>
                <a:gd name="connsiteY0" fmla="*/ 0 h 227742"/>
                <a:gd name="connsiteX1" fmla="*/ 260700 w 260699"/>
                <a:gd name="connsiteY1" fmla="*/ 218027 h 227742"/>
                <a:gd name="connsiteX2" fmla="*/ 0 w 260699"/>
                <a:gd name="connsiteY2" fmla="*/ 227743 h 22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99" h="227742">
                  <a:moveTo>
                    <a:pt x="21527" y="0"/>
                  </a:moveTo>
                  <a:cubicBezTo>
                    <a:pt x="127826" y="39719"/>
                    <a:pt x="260700" y="218027"/>
                    <a:pt x="260700" y="218027"/>
                  </a:cubicBezTo>
                  <a:cubicBezTo>
                    <a:pt x="260700" y="218027"/>
                    <a:pt x="119729" y="119539"/>
                    <a:pt x="0" y="227743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F7A40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Рисунок 3">
            <a:extLst>
              <a:ext uri="{FF2B5EF4-FFF2-40B4-BE49-F238E27FC236}">
                <a16:creationId xmlns:a16="http://schemas.microsoft.com/office/drawing/2014/main" id="{90086DBF-1E85-4A66-B6BE-9227A53507DB}"/>
              </a:ext>
            </a:extLst>
          </p:cNvPr>
          <p:cNvSpPr/>
          <p:nvPr userDrawn="1"/>
        </p:nvSpPr>
        <p:spPr>
          <a:xfrm>
            <a:off x="4126773" y="3057658"/>
            <a:ext cx="6984368" cy="1936913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rgbClr val="F7A40F"/>
          </a:solidFill>
          <a:ln w="25938" cap="flat">
            <a:solidFill>
              <a:srgbClr val="F7A40F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5123144" y="1593521"/>
            <a:ext cx="4590633" cy="6778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 ОТВЕТА</a:t>
            </a:r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45283" y="1593521"/>
            <a:ext cx="677862" cy="677862"/>
          </a:xfrm>
          <a:prstGeom prst="rect">
            <a:avLst/>
          </a:prstGeom>
          <a:solidFill>
            <a:srgbClr val="F7A40F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 rot="516380">
            <a:off x="10390867" y="1680657"/>
            <a:ext cx="1259804" cy="1265595"/>
            <a:chOff x="2950244" y="-1967388"/>
            <a:chExt cx="1605280" cy="1612660"/>
          </a:xfrm>
        </p:grpSpPr>
        <p:sp>
          <p:nvSpPr>
            <p:cNvPr id="35" name="Овал 34"/>
            <p:cNvSpPr/>
            <p:nvPr/>
          </p:nvSpPr>
          <p:spPr>
            <a:xfrm>
              <a:off x="2955694" y="-1967388"/>
              <a:ext cx="1599830" cy="1599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950244" y="-1960008"/>
              <a:ext cx="1605280" cy="1605280"/>
              <a:chOff x="3161459" y="-2499276"/>
              <a:chExt cx="2099310" cy="2099310"/>
            </a:xfrm>
          </p:grpSpPr>
          <p:sp>
            <p:nvSpPr>
              <p:cNvPr id="37" name="Кольцо 36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solidFill>
                <a:srgbClr val="F9B23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3974053" y="-2198987"/>
                <a:ext cx="474122" cy="993740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rgbClr val="F9B23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017155" y="-1140744"/>
                <a:ext cx="387918" cy="387918"/>
              </a:xfrm>
              <a:prstGeom prst="ellipse">
                <a:avLst/>
              </a:prstGeom>
              <a:solidFill>
                <a:srgbClr val="F9B23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3110C146-13C5-44FB-B711-8344FFEEB70D}"/>
              </a:ext>
            </a:extLst>
          </p:cNvPr>
          <p:cNvSpPr/>
          <p:nvPr userDrawn="1"/>
        </p:nvSpPr>
        <p:spPr>
          <a:xfrm>
            <a:off x="4126773" y="3047703"/>
            <a:ext cx="6892468" cy="1871188"/>
          </a:xfrm>
          <a:custGeom>
            <a:avLst/>
            <a:gdLst>
              <a:gd name="connsiteX0" fmla="*/ 6742472 w 6892468"/>
              <a:gd name="connsiteY0" fmla="*/ 11658 h 2230751"/>
              <a:gd name="connsiteX1" fmla="*/ 6892457 w 6892468"/>
              <a:gd name="connsiteY1" fmla="*/ 189187 h 2230751"/>
              <a:gd name="connsiteX2" fmla="*/ 6829453 w 6892468"/>
              <a:gd name="connsiteY2" fmla="*/ 1957534 h 2230751"/>
              <a:gd name="connsiteX3" fmla="*/ 6676005 w 6892468"/>
              <a:gd name="connsiteY3" fmla="*/ 2143032 h 2230751"/>
              <a:gd name="connsiteX4" fmla="*/ 226253 w 6892468"/>
              <a:gd name="connsiteY4" fmla="*/ 2230542 h 2230751"/>
              <a:gd name="connsiteX5" fmla="*/ 64413 w 6892468"/>
              <a:gd name="connsiteY5" fmla="*/ 2062310 h 2230751"/>
              <a:gd name="connsiteX6" fmla="*/ 344 w 6892468"/>
              <a:gd name="connsiteY6" fmla="*/ 176348 h 2230751"/>
              <a:gd name="connsiteX7" fmla="*/ 142070 w 6892468"/>
              <a:gd name="connsiteY7" fmla="*/ 0 h 2230751"/>
              <a:gd name="connsiteX8" fmla="*/ 6742472 w 6892468"/>
              <a:gd name="connsiteY8" fmla="*/ 11658 h 22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2468" h="2230751">
                <a:moveTo>
                  <a:pt x="6742472" y="11658"/>
                </a:moveTo>
                <a:cubicBezTo>
                  <a:pt x="6826389" y="11953"/>
                  <a:pt x="6893523" y="91347"/>
                  <a:pt x="6892457" y="189187"/>
                </a:cubicBezTo>
                <a:lnTo>
                  <a:pt x="6829453" y="1957534"/>
                </a:lnTo>
                <a:cubicBezTo>
                  <a:pt x="6828387" y="2055374"/>
                  <a:pt x="6759655" y="2138457"/>
                  <a:pt x="6676005" y="2143032"/>
                </a:cubicBezTo>
                <a:lnTo>
                  <a:pt x="226253" y="2230542"/>
                </a:lnTo>
                <a:cubicBezTo>
                  <a:pt x="142470" y="2235264"/>
                  <a:pt x="70008" y="2159855"/>
                  <a:pt x="64413" y="2062310"/>
                </a:cubicBezTo>
                <a:lnTo>
                  <a:pt x="344" y="176348"/>
                </a:lnTo>
                <a:cubicBezTo>
                  <a:pt x="-5251" y="78803"/>
                  <a:pt x="58153" y="-147"/>
                  <a:pt x="142070" y="0"/>
                </a:cubicBezTo>
                <a:lnTo>
                  <a:pt x="6742472" y="11658"/>
                </a:lnTo>
                <a:close/>
              </a:path>
            </a:pathLst>
          </a:custGeom>
          <a:solidFill>
            <a:schemeClr val="bg1"/>
          </a:solidFill>
          <a:ln w="25938" cap="flat">
            <a:solidFill>
              <a:srgbClr val="F7A40F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41" name="Группа 40"/>
          <p:cNvGrpSpPr/>
          <p:nvPr userDrawn="1"/>
        </p:nvGrpSpPr>
        <p:grpSpPr>
          <a:xfrm rot="20768757">
            <a:off x="3603412" y="2742934"/>
            <a:ext cx="1046721" cy="1046721"/>
            <a:chOff x="13819390" y="4089187"/>
            <a:chExt cx="1584960" cy="1584960"/>
          </a:xfrm>
        </p:grpSpPr>
        <p:sp>
          <p:nvSpPr>
            <p:cNvPr id="42" name="Овал 41"/>
            <p:cNvSpPr/>
            <p:nvPr/>
          </p:nvSpPr>
          <p:spPr>
            <a:xfrm>
              <a:off x="13864128" y="4143738"/>
              <a:ext cx="1495478" cy="147585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3819390" y="4089187"/>
              <a:ext cx="1584960" cy="1584960"/>
              <a:chOff x="3161459" y="-2499276"/>
              <a:chExt cx="2099310" cy="2099310"/>
            </a:xfrm>
          </p:grpSpPr>
          <p:sp>
            <p:nvSpPr>
              <p:cNvPr id="44" name="Кольцо 43"/>
              <p:cNvSpPr/>
              <p:nvPr/>
            </p:nvSpPr>
            <p:spPr>
              <a:xfrm>
                <a:off x="3161459" y="-2499276"/>
                <a:ext cx="2099310" cy="2099310"/>
              </a:xfrm>
              <a:prstGeom prst="donut">
                <a:avLst>
                  <a:gd name="adj" fmla="val 6851"/>
                </a:avLst>
              </a:prstGeom>
              <a:solidFill>
                <a:srgbClr val="F9B23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rot="10800000">
                <a:off x="4026605" y="-1628730"/>
                <a:ext cx="369015" cy="773441"/>
              </a:xfrm>
              <a:custGeom>
                <a:avLst/>
                <a:gdLst>
                  <a:gd name="connsiteX0" fmla="*/ 0 w 377190"/>
                  <a:gd name="connsiteY0" fmla="*/ 20955 h 790575"/>
                  <a:gd name="connsiteX1" fmla="*/ 377190 w 377190"/>
                  <a:gd name="connsiteY1" fmla="*/ 0 h 790575"/>
                  <a:gd name="connsiteX2" fmla="*/ 327660 w 377190"/>
                  <a:gd name="connsiteY2" fmla="*/ 790575 h 790575"/>
                  <a:gd name="connsiteX3" fmla="*/ 64770 w 377190"/>
                  <a:gd name="connsiteY3" fmla="*/ 790575 h 790575"/>
                  <a:gd name="connsiteX4" fmla="*/ 0 w 377190"/>
                  <a:gd name="connsiteY4" fmla="*/ 20955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0" h="790575">
                    <a:moveTo>
                      <a:pt x="0" y="20955"/>
                    </a:moveTo>
                    <a:lnTo>
                      <a:pt x="377190" y="0"/>
                    </a:lnTo>
                    <a:lnTo>
                      <a:pt x="327660" y="790575"/>
                    </a:lnTo>
                    <a:lnTo>
                      <a:pt x="64770" y="79057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rgbClr val="F9B23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 rot="10800000">
                <a:off x="4060149" y="-2088692"/>
                <a:ext cx="301921" cy="301921"/>
              </a:xfrm>
              <a:prstGeom prst="ellipse">
                <a:avLst/>
              </a:prstGeom>
              <a:solidFill>
                <a:srgbClr val="F9B23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4214" y="3261074"/>
            <a:ext cx="5931267" cy="134751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8" name="Рисунок 11">
            <a:extLst>
              <a:ext uri="{FF2B5EF4-FFF2-40B4-BE49-F238E27FC236}">
                <a16:creationId xmlns:a16="http://schemas.microsoft.com/office/drawing/2014/main" id="{546EEE24-640F-49E7-A698-3F5A2983C9D1}"/>
              </a:ext>
            </a:extLst>
          </p:cNvPr>
          <p:cNvSpPr/>
          <p:nvPr userDrawn="1"/>
        </p:nvSpPr>
        <p:spPr>
          <a:xfrm rot="1084941">
            <a:off x="8820997" y="2545494"/>
            <a:ext cx="430675" cy="585064"/>
          </a:xfrm>
          <a:custGeom>
            <a:avLst/>
            <a:gdLst>
              <a:gd name="connsiteX0" fmla="*/ 102394 w 298100"/>
              <a:gd name="connsiteY0" fmla="*/ 24765 h 459009"/>
              <a:gd name="connsiteX1" fmla="*/ 0 w 298100"/>
              <a:gd name="connsiteY1" fmla="*/ 459010 h 459009"/>
              <a:gd name="connsiteX2" fmla="*/ 275368 w 298100"/>
              <a:gd name="connsiteY2" fmla="*/ 459010 h 459009"/>
              <a:gd name="connsiteX3" fmla="*/ 275368 w 298100"/>
              <a:gd name="connsiteY3" fmla="*/ 0 h 459009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36476"/>
              <a:gd name="connsiteY0" fmla="*/ 24765 h 592701"/>
              <a:gd name="connsiteX1" fmla="*/ 0 w 436476"/>
              <a:gd name="connsiteY1" fmla="*/ 592701 h 592701"/>
              <a:gd name="connsiteX2" fmla="*/ 413744 w 436476"/>
              <a:gd name="connsiteY2" fmla="*/ 459010 h 592701"/>
              <a:gd name="connsiteX3" fmla="*/ 413744 w 436476"/>
              <a:gd name="connsiteY3" fmla="*/ 0 h 592701"/>
              <a:gd name="connsiteX0" fmla="*/ 240770 w 413744"/>
              <a:gd name="connsiteY0" fmla="*/ 17128 h 585064"/>
              <a:gd name="connsiteX1" fmla="*/ 0 w 413744"/>
              <a:gd name="connsiteY1" fmla="*/ 585064 h 585064"/>
              <a:gd name="connsiteX2" fmla="*/ 413744 w 413744"/>
              <a:gd name="connsiteY2" fmla="*/ 451373 h 585064"/>
              <a:gd name="connsiteX3" fmla="*/ 349438 w 413744"/>
              <a:gd name="connsiteY3" fmla="*/ 0 h 585064"/>
              <a:gd name="connsiteX0" fmla="*/ 240770 w 430675"/>
              <a:gd name="connsiteY0" fmla="*/ 17128 h 585064"/>
              <a:gd name="connsiteX1" fmla="*/ 0 w 430675"/>
              <a:gd name="connsiteY1" fmla="*/ 585064 h 585064"/>
              <a:gd name="connsiteX2" fmla="*/ 413744 w 430675"/>
              <a:gd name="connsiteY2" fmla="*/ 451373 h 585064"/>
              <a:gd name="connsiteX3" fmla="*/ 349438 w 430675"/>
              <a:gd name="connsiteY3" fmla="*/ 0 h 5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675" h="585064">
                <a:moveTo>
                  <a:pt x="240770" y="17128"/>
                </a:moveTo>
                <a:cubicBezTo>
                  <a:pt x="240770" y="17128"/>
                  <a:pt x="321403" y="314420"/>
                  <a:pt x="0" y="585064"/>
                </a:cubicBezTo>
                <a:cubicBezTo>
                  <a:pt x="186985" y="533942"/>
                  <a:pt x="264917" y="501726"/>
                  <a:pt x="413744" y="451373"/>
                </a:cubicBezTo>
                <a:cubicBezTo>
                  <a:pt x="413744" y="451373"/>
                  <a:pt x="480321" y="318380"/>
                  <a:pt x="349438" y="0"/>
                </a:cubicBezTo>
              </a:path>
            </a:pathLst>
          </a:custGeom>
          <a:solidFill>
            <a:srgbClr val="F7A40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 userDrawn="1"/>
        </p:nvSpPr>
        <p:spPr>
          <a:xfrm>
            <a:off x="3519848" y="0"/>
            <a:ext cx="5157124" cy="762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/>
              <a:t>Дорожная аварийность </a:t>
            </a:r>
            <a:br>
              <a:rPr lang="ru-RU" sz="2000" dirty="0"/>
            </a:br>
            <a:r>
              <a:rPr lang="ru-RU" sz="2000" dirty="0"/>
              <a:t>и травматизм</a:t>
            </a:r>
          </a:p>
        </p:txBody>
      </p:sp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941285" y="240237"/>
            <a:ext cx="2345611" cy="281522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/>
              <a:t>МИНИ-ИГРА №1</a:t>
            </a:r>
          </a:p>
        </p:txBody>
      </p:sp>
    </p:spTree>
    <p:extLst>
      <p:ext uri="{BB962C8B-B14F-4D97-AF65-F5344CB8AC3E}">
        <p14:creationId xmlns:p14="http://schemas.microsoft.com/office/powerpoint/2010/main" val="109575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ы рау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flipH="1" flipV="1">
            <a:off x="0" y="-3"/>
            <a:ext cx="12192000" cy="6858001"/>
          </a:xfrm>
          <a:prstGeom prst="rect">
            <a:avLst/>
          </a:prstGeom>
          <a:solidFill>
            <a:srgbClr val="E73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codd_logo_white.ai" descr="codd_logo_white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7499" y="5600200"/>
            <a:ext cx="517002" cy="8423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 userDrawn="1"/>
        </p:nvSpPr>
        <p:spPr>
          <a:xfrm>
            <a:off x="4246418" y="4130399"/>
            <a:ext cx="369916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РАУНД 1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FE9C0E-211A-4752-AFFD-2F29C69FF6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11" y="762000"/>
            <a:ext cx="8138177" cy="31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2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 flipH="1" flipV="1">
            <a:off x="389238" y="375919"/>
            <a:ext cx="11394474" cy="5303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A56C68-105A-447B-8759-50CAB93A7733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11401473" y="6035040"/>
            <a:ext cx="382239" cy="6340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7" y="6205865"/>
            <a:ext cx="2225413" cy="4217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60" y="5827222"/>
            <a:ext cx="5826532" cy="9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0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50" r:id="rId3"/>
    <p:sldLayoutId id="2147483666" r:id="rId4"/>
    <p:sldLayoutId id="2147483652" r:id="rId5"/>
    <p:sldLayoutId id="2147483696" r:id="rId6"/>
    <p:sldLayoutId id="2147483659" r:id="rId7"/>
    <p:sldLayoutId id="2147483671" r:id="rId8"/>
    <p:sldLayoutId id="2147483667" r:id="rId9"/>
    <p:sldLayoutId id="2147483697" r:id="rId10"/>
    <p:sldLayoutId id="2147483668" r:id="rId11"/>
    <p:sldLayoutId id="2147483670" r:id="rId12"/>
    <p:sldLayoutId id="2147483672" r:id="rId13"/>
    <p:sldLayoutId id="2147483698" r:id="rId14"/>
    <p:sldLayoutId id="2147483678" r:id="rId15"/>
    <p:sldLayoutId id="2147483679" r:id="rId16"/>
    <p:sldLayoutId id="2147483673" r:id="rId17"/>
    <p:sldLayoutId id="2147483699" r:id="rId18"/>
    <p:sldLayoutId id="2147483680" r:id="rId19"/>
    <p:sldLayoutId id="2147483681" r:id="rId20"/>
    <p:sldLayoutId id="2147483674" r:id="rId21"/>
    <p:sldLayoutId id="2147483700" r:id="rId22"/>
    <p:sldLayoutId id="2147483682" r:id="rId23"/>
    <p:sldLayoutId id="2147483683" r:id="rId24"/>
    <p:sldLayoutId id="2147483675" r:id="rId25"/>
    <p:sldLayoutId id="2147483684" r:id="rId26"/>
    <p:sldLayoutId id="2147483701" r:id="rId27"/>
    <p:sldLayoutId id="2147483685" r:id="rId28"/>
    <p:sldLayoutId id="2147483676" r:id="rId29"/>
    <p:sldLayoutId id="2147483686" r:id="rId30"/>
    <p:sldLayoutId id="2147483702" r:id="rId31"/>
    <p:sldLayoutId id="2147483687" r:id="rId32"/>
    <p:sldLayoutId id="2147483677" r:id="rId33"/>
    <p:sldLayoutId id="2147483688" r:id="rId34"/>
    <p:sldLayoutId id="2147483703" r:id="rId35"/>
    <p:sldLayoutId id="2147483689" r:id="rId36"/>
    <p:sldLayoutId id="2147483690" r:id="rId37"/>
    <p:sldLayoutId id="2147483693" r:id="rId38"/>
    <p:sldLayoutId id="2147483704" r:id="rId39"/>
    <p:sldLayoutId id="2147483694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orient="horz" pos="480" userDrawn="1">
          <p15:clr>
            <a:srgbClr val="F26B43"/>
          </p15:clr>
        </p15:guide>
        <p15:guide id="5" pos="7185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78"/>
          <a:stretch/>
        </p:blipFill>
        <p:spPr>
          <a:xfrm>
            <a:off x="7823200" y="863600"/>
            <a:ext cx="5332574" cy="59740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469" y="0"/>
            <a:ext cx="4801283" cy="64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41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4/9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163931" y="1593521"/>
            <a:ext cx="677862" cy="677862"/>
          </a:xfr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78707" y="3169655"/>
            <a:ext cx="6320666" cy="1566468"/>
          </a:xfrm>
        </p:spPr>
        <p:txBody>
          <a:bodyPr/>
          <a:lstStyle/>
          <a:p>
            <a:pPr algn="l"/>
            <a:r>
              <a:rPr lang="ru-RU" sz="1800" dirty="0">
                <a:effectLst/>
              </a:rPr>
              <a:t>Детям старше 14 </a:t>
            </a:r>
            <a:r>
              <a:rPr lang="ru-RU" sz="1800" dirty="0"/>
              <a:t>лет разрешено передвигаться, по велосипедным дорожкам, велопешеходным дорожкам, по пешеходным зонам, по обочинам, по выделенной полосе для городского транспорта. Правый край проезжей части, на которой скорость ограничена до 60 км/ч., </a:t>
            </a:r>
            <a:r>
              <a:rPr lang="ru-RU" sz="1800" dirty="0">
                <a:solidFill>
                  <a:srgbClr val="FF0000"/>
                </a:solidFill>
              </a:rPr>
              <a:t>только на оборудованных СИМ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8885D57-7B13-54BE-D53F-FE16FD0066D0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DBDACBA-B246-688F-6EA5-CE3C83766CC6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6A0D18-55AE-4C16-551A-5FAE05906F56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06E049-CF70-AE15-2ADA-C3B1505536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r="26611" b="42651"/>
          <a:stretch/>
        </p:blipFill>
        <p:spPr>
          <a:xfrm>
            <a:off x="492751" y="-216676"/>
            <a:ext cx="2701862" cy="5888272"/>
          </a:xfrm>
          <a:prstGeom prst="rect">
            <a:avLst/>
          </a:prstGeom>
        </p:spPr>
      </p:pic>
      <p:sp>
        <p:nvSpPr>
          <p:cNvPr id="3" name="Текст 3">
            <a:extLst>
              <a:ext uri="{FF2B5EF4-FFF2-40B4-BE49-F238E27FC236}">
                <a16:creationId xmlns:a16="http://schemas.microsoft.com/office/drawing/2014/main" id="{73D6F30D-0F02-E1D1-EE38-8B181F55DE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1793" y="1650523"/>
            <a:ext cx="6372542" cy="597414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</a:rPr>
              <a:t>Велосипедная дорожка, пешеходная зона, обочина</a:t>
            </a:r>
          </a:p>
        </p:txBody>
      </p:sp>
    </p:spTree>
    <p:extLst>
      <p:ext uri="{BB962C8B-B14F-4D97-AF65-F5344CB8AC3E}">
        <p14:creationId xmlns:p14="http://schemas.microsoft.com/office/powerpoint/2010/main" val="293537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5/9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1030288" y="950180"/>
            <a:ext cx="6979481" cy="1124805"/>
          </a:xfrm>
        </p:spPr>
        <p:txBody>
          <a:bodyPr/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С какой скоростью можно передвигаться на СИМ?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8" r="20748"/>
          <a:stretch/>
        </p:blipFill>
        <p:spPr>
          <a:xfrm flipH="1">
            <a:off x="8539407" y="764058"/>
            <a:ext cx="2707712" cy="6175222"/>
          </a:xfrm>
          <a:prstGeom prst="rect">
            <a:avLst/>
          </a:prstGeom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id="{A2A4D1AF-C7CA-7F73-2ECA-CF4A854CC5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60 км/ч</a:t>
            </a:r>
            <a:endParaRPr lang="ru-RU" sz="2400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5DA76F2F-2705-8212-29B0-1C16175F6D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30 км/ч</a:t>
            </a:r>
            <a:endParaRPr lang="ru-RU" sz="2400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B6E2DFC8-AB53-3D5E-B688-57FFC125EF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2400" dirty="0"/>
              <a:t>25 км/ч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81EDE49-D2EE-33CA-D51B-BAF5A410B804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3681611-91F3-EDBF-54E4-C28B209DAB81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4BF7B9-A971-70A4-CE29-66B55F922BBB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73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5/9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4" t="4659" r="23794" b="40715"/>
          <a:stretch/>
        </p:blipFill>
        <p:spPr>
          <a:xfrm>
            <a:off x="549736" y="451413"/>
            <a:ext cx="2830072" cy="5243331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B6EEA7FA-5CF8-C839-3432-B67BC49CE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25 км/ч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A84F126-0758-3206-135D-FD6C73B4BE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Ездить в городе на СИМ можно со скоростью не больше 25 км/ч. А в жилых, велосипедных зонах и во дворах — не больше 20 км/ч</a:t>
            </a:r>
            <a:endParaRPr lang="ru-RU" sz="18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7456B77-4370-9374-8614-F5D563F89388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38E47C9-26A7-0D47-DBBF-AA9B9ACB7474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11AFD4-79EA-EA8A-8921-BA27DDA9AD47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2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6/9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Да, если рядом нет автомобиля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/>
              <a:t>Нет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854442" y="950180"/>
            <a:ext cx="7515835" cy="1250652"/>
          </a:xfrm>
        </p:spPr>
        <p:txBody>
          <a:bodyPr/>
          <a:lstStyle/>
          <a:p>
            <a:r>
              <a:rPr lang="ru-RU" dirty="0"/>
              <a:t>Можно ли переезжать пешеходный переход на СИМ?</a:t>
            </a:r>
            <a:endParaRPr lang="ru-RU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9017" r="19752" b="46537"/>
          <a:stretch/>
        </p:blipFill>
        <p:spPr>
          <a:xfrm>
            <a:off x="8113853" y="1284790"/>
            <a:ext cx="3657601" cy="439838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CA81899-14A3-F5F4-11D1-F3053404774A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AF712E5-A153-C620-0661-7F262DF27A0E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749A74-6F5F-F9EC-7014-F5788A9A1EC7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54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6/9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Нет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331D62B-2B58-F91E-C554-D2354AB17BF3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5AEC5E1F-0A18-9D1B-67AC-39282AD6088D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FFC2AE-86C2-B9FF-F3D7-5FEA7546FCAB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r="26611" b="42651"/>
          <a:stretch/>
        </p:blipFill>
        <p:spPr>
          <a:xfrm>
            <a:off x="492751" y="-216676"/>
            <a:ext cx="2701862" cy="58882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E7BF55-E725-CE4B-8248-B0B756611C0E}"/>
              </a:ext>
            </a:extLst>
          </p:cNvPr>
          <p:cNvSpPr txBox="1"/>
          <p:nvPr/>
        </p:nvSpPr>
        <p:spPr>
          <a:xfrm>
            <a:off x="4784214" y="3112653"/>
            <a:ext cx="5545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 пешеходном переходе водитель автомобиля может не успеть отреагировать на человека, который быстро приближается на СИМ. Идя пешком, вы будете в зоне видимости водителей и не будете создавать помех при движении другим пешеходам 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382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7/9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773615" y="964343"/>
            <a:ext cx="7359733" cy="1124805"/>
          </a:xfrm>
        </p:spPr>
        <p:txBody>
          <a:bodyPr/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По правому краю проезжей части, где скорость ограничена до 60 км/ч, можно ехать на любом СИМ?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8" r="20748"/>
          <a:stretch/>
        </p:blipFill>
        <p:spPr>
          <a:xfrm flipH="1">
            <a:off x="10269061" y="914931"/>
            <a:ext cx="2707712" cy="6175222"/>
          </a:xfrm>
          <a:prstGeom prst="rect">
            <a:avLst/>
          </a:prstGeom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id="{A2A4D1AF-C7CA-7F73-2ECA-CF4A854CC5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dirty="0"/>
              <a:t>Да, только при наличии необходимой защиты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5DA76F2F-2705-8212-29B0-1C16175F6D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7702" y="3429000"/>
            <a:ext cx="8397727" cy="597414"/>
          </a:xfrm>
        </p:spPr>
        <p:txBody>
          <a:bodyPr/>
          <a:lstStyle/>
          <a:p>
            <a:r>
              <a:rPr lang="ru-RU" sz="2400" dirty="0"/>
              <a:t>По проезжей части движение запрещено</a:t>
            </a:r>
          </a:p>
          <a:p>
            <a:endParaRPr lang="ru-RU" sz="2400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B6E2DFC8-AB53-3D5E-B688-57FFC125EF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37227" y="4139182"/>
            <a:ext cx="8631834" cy="597414"/>
          </a:xfrm>
        </p:spPr>
        <p:txBody>
          <a:bodyPr/>
          <a:lstStyle/>
          <a:p>
            <a:r>
              <a:rPr lang="ru-RU" sz="2400" dirty="0"/>
              <a:t>Только на оборудованном СИМ с тормозной системой, звуковым сигналом, световозвращающими элементами и фарой белого цвета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81EDE49-D2EE-33CA-D51B-BAF5A410B804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3681611-91F3-EDBF-54E4-C28B209DAB81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4BF7B9-A971-70A4-CE29-66B55F922BBB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77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7/9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912545" y="1617436"/>
            <a:ext cx="677862" cy="677862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4" t="4659" r="23794" b="40715"/>
          <a:stretch/>
        </p:blipFill>
        <p:spPr>
          <a:xfrm>
            <a:off x="549736" y="451413"/>
            <a:ext cx="2830072" cy="5243331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7456B77-4370-9374-8614-F5D563F89388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38E47C9-26A7-0D47-DBBF-AA9B9ACB7474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11AFD4-79EA-EA8A-8921-BA27DDA9AD47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  <p:sp>
        <p:nvSpPr>
          <p:cNvPr id="10" name="Текст 9">
            <a:extLst>
              <a:ext uri="{FF2B5EF4-FFF2-40B4-BE49-F238E27FC236}">
                <a16:creationId xmlns:a16="http://schemas.microsoft.com/office/drawing/2014/main" id="{B7F8A796-E964-CE4C-9369-2D0BC40D7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1070" y="1805227"/>
            <a:ext cx="6131009" cy="677862"/>
          </a:xfrm>
        </p:spPr>
        <p:txBody>
          <a:bodyPr/>
          <a:lstStyle/>
          <a:p>
            <a:r>
              <a:rPr lang="ru-RU" dirty="0"/>
              <a:t>Только на оборудованном СИМ с тормозной системой, звуковым сигналом, световозвращающими элементами и фарой белого цвета</a:t>
            </a:r>
          </a:p>
          <a:p>
            <a:endParaRPr lang="ru-RU" dirty="0"/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7546CFAB-BC6E-5A0C-03AB-6B4D2AA0EDC0}"/>
              </a:ext>
            </a:extLst>
          </p:cNvPr>
          <p:cNvSpPr txBox="1">
            <a:spLocks/>
          </p:cNvSpPr>
          <p:nvPr/>
        </p:nvSpPr>
        <p:spPr>
          <a:xfrm>
            <a:off x="1637227" y="4139182"/>
            <a:ext cx="6372542" cy="597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B88866-EE30-78A6-A0C5-721BDA35414B}"/>
              </a:ext>
            </a:extLst>
          </p:cNvPr>
          <p:cNvSpPr txBox="1"/>
          <p:nvPr/>
        </p:nvSpPr>
        <p:spPr>
          <a:xfrm>
            <a:off x="4689231" y="3105380"/>
            <a:ext cx="60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dirty="0">
                <a:solidFill>
                  <a:srgbClr val="303031"/>
                </a:solidFill>
                <a:effectLst/>
              </a:rPr>
              <a:t>Можно ехать только на СИМ, которые оборудованы тормозной системой, звуковым сигналом, световозвращателями (белого цвета спереди, оранжевого или красного цвета с боковых сторон и красного цвета сзади), фарой (фонарем) белого цвета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583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8" r="20748"/>
          <a:stretch/>
        </p:blipFill>
        <p:spPr>
          <a:xfrm flipH="1">
            <a:off x="9698894" y="380997"/>
            <a:ext cx="2707712" cy="617522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838461" y="2535244"/>
            <a:ext cx="597414" cy="597414"/>
          </a:xfr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838461" y="3341755"/>
            <a:ext cx="597414" cy="597414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4838461" y="4127899"/>
            <a:ext cx="597414" cy="597414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1030288" y="950180"/>
            <a:ext cx="6979481" cy="1124805"/>
          </a:xfrm>
        </p:spPr>
        <p:txBody>
          <a:bodyPr/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Внимательно посмотрите на картинку. </a:t>
            </a:r>
            <a:br>
              <a:rPr lang="ru-RU" dirty="0"/>
            </a:br>
            <a:r>
              <a:rPr lang="ru-RU" dirty="0"/>
              <a:t>Безопасно данное движение на самокате?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5DA76F2F-2705-8212-29B0-1C16175F6D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26122" y="2551575"/>
            <a:ext cx="5051911" cy="597414"/>
          </a:xfrm>
        </p:spPr>
        <p:txBody>
          <a:bodyPr/>
          <a:lstStyle/>
          <a:p>
            <a:r>
              <a:rPr lang="ru-RU" dirty="0"/>
              <a:t>Нет, передвигаться без защиты опасно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B6E2DFC8-AB53-3D5E-B688-57FFC125EF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2197" y="3321388"/>
            <a:ext cx="5051911" cy="597414"/>
          </a:xfrm>
        </p:spPr>
        <p:txBody>
          <a:bodyPr/>
          <a:lstStyle/>
          <a:p>
            <a:r>
              <a:rPr lang="ru-RU" dirty="0"/>
              <a:t>Нет, на самокате нельзя передвигаться вдвоем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681611-91F3-EDBF-54E4-C28B209DAB81}"/>
              </a:ext>
            </a:extLst>
          </p:cNvPr>
          <p:cNvSpPr/>
          <p:nvPr/>
        </p:nvSpPr>
        <p:spPr>
          <a:xfrm>
            <a:off x="2403231" y="19612"/>
            <a:ext cx="9000890" cy="732639"/>
          </a:xfrm>
          <a:prstGeom prst="rect">
            <a:avLst/>
          </a:prstGeom>
          <a:solidFill>
            <a:srgbClr val="F7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BF7B9-A971-70A4-CE29-66B55F922BBB}"/>
              </a:ext>
            </a:extLst>
          </p:cNvPr>
          <p:cNvSpPr txBox="1"/>
          <p:nvPr/>
        </p:nvSpPr>
        <p:spPr>
          <a:xfrm>
            <a:off x="2838860" y="88610"/>
            <a:ext cx="438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СИМ</a:t>
            </a:r>
          </a:p>
        </p:txBody>
      </p:sp>
      <p:sp>
        <p:nvSpPr>
          <p:cNvPr id="15" name="Текст 17">
            <a:extLst>
              <a:ext uri="{FF2B5EF4-FFF2-40B4-BE49-F238E27FC236}">
                <a16:creationId xmlns:a16="http://schemas.microsoft.com/office/drawing/2014/main" id="{1402B2A4-5785-EEC6-61E1-BFA452F62EBE}"/>
              </a:ext>
            </a:extLst>
          </p:cNvPr>
          <p:cNvSpPr txBox="1">
            <a:spLocks/>
          </p:cNvSpPr>
          <p:nvPr/>
        </p:nvSpPr>
        <p:spPr>
          <a:xfrm>
            <a:off x="5435875" y="4127899"/>
            <a:ext cx="4795053" cy="5974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Нет, управлять самокатом нужно двумя руками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353140" y="206329"/>
            <a:ext cx="1671638" cy="349336"/>
          </a:xfrm>
        </p:spPr>
        <p:txBody>
          <a:bodyPr/>
          <a:lstStyle/>
          <a:p>
            <a:r>
              <a:rPr lang="ru-RU" dirty="0"/>
              <a:t>Вопрос 8/9</a:t>
            </a:r>
          </a:p>
          <a:p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C772E84-2E11-779E-1B09-52FFAB3BE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6" y="2404663"/>
            <a:ext cx="4167795" cy="3069012"/>
          </a:xfrm>
          <a:prstGeom prst="rect">
            <a:avLst/>
          </a:prstGeom>
        </p:spPr>
      </p:pic>
      <p:sp>
        <p:nvSpPr>
          <p:cNvPr id="20" name="Текст 6">
            <a:extLst>
              <a:ext uri="{FF2B5EF4-FFF2-40B4-BE49-F238E27FC236}">
                <a16:creationId xmlns:a16="http://schemas.microsoft.com/office/drawing/2014/main" id="{4DAE3102-1093-0B43-205C-CA689B1CA7CB}"/>
              </a:ext>
            </a:extLst>
          </p:cNvPr>
          <p:cNvSpPr txBox="1">
            <a:spLocks/>
          </p:cNvSpPr>
          <p:nvPr/>
        </p:nvSpPr>
        <p:spPr>
          <a:xfrm>
            <a:off x="4848048" y="4876261"/>
            <a:ext cx="597414" cy="597414"/>
          </a:xfrm>
          <a:prstGeom prst="rect">
            <a:avLst/>
          </a:prstGeom>
          <a:solidFill>
            <a:srgbClr val="F7A40F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  <a:endParaRPr lang="ru-RU" dirty="0"/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1C3F7703-93A1-944D-E9FE-17E5A7264915}"/>
              </a:ext>
            </a:extLst>
          </p:cNvPr>
          <p:cNvSpPr txBox="1">
            <a:spLocks/>
          </p:cNvSpPr>
          <p:nvPr/>
        </p:nvSpPr>
        <p:spPr>
          <a:xfrm>
            <a:off x="5445462" y="4876261"/>
            <a:ext cx="3409780" cy="5974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 варианты верны</a:t>
            </a:r>
          </a:p>
        </p:txBody>
      </p:sp>
    </p:spTree>
    <p:extLst>
      <p:ext uri="{BB962C8B-B14F-4D97-AF65-F5344CB8AC3E}">
        <p14:creationId xmlns:p14="http://schemas.microsoft.com/office/powerpoint/2010/main" val="274869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8/9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4" t="4659" r="23794" b="40715"/>
          <a:stretch/>
        </p:blipFill>
        <p:spPr>
          <a:xfrm>
            <a:off x="549736" y="451413"/>
            <a:ext cx="2830072" cy="5243331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7456B77-4370-9374-8614-F5D563F89388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38E47C9-26A7-0D47-DBBF-AA9B9ACB7474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11AFD4-79EA-EA8A-8921-BA27DDA9AD47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  <p:sp>
        <p:nvSpPr>
          <p:cNvPr id="13" name="Текст 12">
            <a:extLst>
              <a:ext uri="{FF2B5EF4-FFF2-40B4-BE49-F238E27FC236}">
                <a16:creationId xmlns:a16="http://schemas.microsoft.com/office/drawing/2014/main" id="{4581A3EC-3575-58E4-F5B6-931513579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1990" y="1763823"/>
            <a:ext cx="463879" cy="463879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0E5C1A12-4383-D329-A017-49C1E14668E2}"/>
              </a:ext>
            </a:extLst>
          </p:cNvPr>
          <p:cNvSpPr txBox="1">
            <a:spLocks/>
          </p:cNvSpPr>
          <p:nvPr/>
        </p:nvSpPr>
        <p:spPr>
          <a:xfrm>
            <a:off x="4795869" y="1780154"/>
            <a:ext cx="5721411" cy="597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Все варианты верны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ECECC7-3F6C-AA24-C986-BD6A566D3A85}"/>
              </a:ext>
            </a:extLst>
          </p:cNvPr>
          <p:cNvSpPr txBox="1"/>
          <p:nvPr/>
        </p:nvSpPr>
        <p:spPr>
          <a:xfrm>
            <a:off x="4784213" y="3255605"/>
            <a:ext cx="6060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Один самокат – один человек! </a:t>
            </a:r>
            <a:r>
              <a:rPr lang="ru-RU" sz="2000" dirty="0"/>
              <a:t>СИМ не рассчитаны на перевозку пассажиров, езда вдвоем очень опасна!</a:t>
            </a:r>
          </a:p>
          <a:p>
            <a:r>
              <a:rPr lang="ru-RU" sz="2000" dirty="0"/>
              <a:t>А ездить держась одной рукой и на одной ноге, можно не справиться с управлением и попасть в ДТП</a:t>
            </a:r>
          </a:p>
        </p:txBody>
      </p:sp>
    </p:spTree>
    <p:extLst>
      <p:ext uri="{BB962C8B-B14F-4D97-AF65-F5344CB8AC3E}">
        <p14:creationId xmlns:p14="http://schemas.microsoft.com/office/powerpoint/2010/main" val="57104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9/9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160607" y="2570515"/>
            <a:ext cx="597414" cy="597414"/>
          </a:xfr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758021" y="2570514"/>
            <a:ext cx="2359284" cy="804045"/>
          </a:xfrm>
        </p:spPr>
        <p:txBody>
          <a:bodyPr/>
          <a:lstStyle/>
          <a:p>
            <a:r>
              <a:rPr lang="ru-RU" dirty="0"/>
              <a:t>Нет, нельзя держаться за руки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5151082" y="3374560"/>
            <a:ext cx="597414" cy="597414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5748496" y="3458793"/>
            <a:ext cx="4041679" cy="59741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Нет, на гироскутерах нельзя передвигаться вдвоем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5151082" y="4178605"/>
            <a:ext cx="597414" cy="597414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>
          <a:xfrm>
            <a:off x="5748495" y="4236647"/>
            <a:ext cx="3152847" cy="597414"/>
          </a:xfrm>
        </p:spPr>
        <p:txBody>
          <a:bodyPr/>
          <a:lstStyle/>
          <a:p>
            <a:r>
              <a:rPr lang="ru-RU" dirty="0"/>
              <a:t>Нет, обувь на каблуках не устойчивая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9017" r="19752" b="46537"/>
          <a:stretch/>
        </p:blipFill>
        <p:spPr>
          <a:xfrm>
            <a:off x="8550441" y="1277936"/>
            <a:ext cx="3657601" cy="439838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CA81899-14A3-F5F4-11D1-F3053404774A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AF712E5-A153-C620-0661-7F262DF27A0E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749A74-6F5F-F9EC-7014-F5788A9A1EC7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  <p:sp>
        <p:nvSpPr>
          <p:cNvPr id="16" name="Текст 10">
            <a:extLst>
              <a:ext uri="{FF2B5EF4-FFF2-40B4-BE49-F238E27FC236}">
                <a16:creationId xmlns:a16="http://schemas.microsoft.com/office/drawing/2014/main" id="{7A2BE8AE-27A9-213A-B12F-AB2C0E827C19}"/>
              </a:ext>
            </a:extLst>
          </p:cNvPr>
          <p:cNvSpPr txBox="1">
            <a:spLocks/>
          </p:cNvSpPr>
          <p:nvPr/>
        </p:nvSpPr>
        <p:spPr>
          <a:xfrm>
            <a:off x="1274764" y="918972"/>
            <a:ext cx="6979481" cy="112480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/>
              <a:t>Внимательно посмотрите на картинку. </a:t>
            </a:r>
            <a:br>
              <a:rPr lang="ru-RU" dirty="0"/>
            </a:br>
            <a:r>
              <a:rPr lang="ru-RU" dirty="0"/>
              <a:t>Безопасно данное движение на гироскутерах?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D26A7BFC-E531-9846-7292-01D68CE24225}"/>
              </a:ext>
            </a:extLst>
          </p:cNvPr>
          <p:cNvSpPr txBox="1">
            <a:spLocks/>
          </p:cNvSpPr>
          <p:nvPr/>
        </p:nvSpPr>
        <p:spPr>
          <a:xfrm>
            <a:off x="5151082" y="4982650"/>
            <a:ext cx="597414" cy="597414"/>
          </a:xfrm>
          <a:prstGeom prst="rect">
            <a:avLst/>
          </a:prstGeom>
          <a:solidFill>
            <a:srgbClr val="F7A40F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  <a:endParaRPr lang="ru-RU" dirty="0"/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414FFB75-FA2E-54FA-E10C-DF6941104A64}"/>
              </a:ext>
            </a:extLst>
          </p:cNvPr>
          <p:cNvSpPr txBox="1">
            <a:spLocks/>
          </p:cNvSpPr>
          <p:nvPr/>
        </p:nvSpPr>
        <p:spPr>
          <a:xfrm>
            <a:off x="5748496" y="4982650"/>
            <a:ext cx="2930283" cy="5974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 варианты верны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BC18FE-BFBD-92A4-21EC-1AB2C4EF0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3" y="2484576"/>
            <a:ext cx="4466010" cy="30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6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0D6FE9-48A1-7859-A6F7-8895B90BE5F9}"/>
              </a:ext>
            </a:extLst>
          </p:cNvPr>
          <p:cNvSpPr/>
          <p:nvPr/>
        </p:nvSpPr>
        <p:spPr>
          <a:xfrm>
            <a:off x="3643532" y="2625969"/>
            <a:ext cx="4888523" cy="890954"/>
          </a:xfrm>
          <a:prstGeom prst="rect">
            <a:avLst/>
          </a:prstGeom>
          <a:solidFill>
            <a:srgbClr val="F7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8F53C2-D0F7-0366-A55F-FC39A6CAA134}"/>
              </a:ext>
            </a:extLst>
          </p:cNvPr>
          <p:cNvSpPr/>
          <p:nvPr/>
        </p:nvSpPr>
        <p:spPr>
          <a:xfrm>
            <a:off x="7256585" y="4032738"/>
            <a:ext cx="797169" cy="797170"/>
          </a:xfrm>
          <a:prstGeom prst="rect">
            <a:avLst/>
          </a:prstGeom>
          <a:solidFill>
            <a:srgbClr val="F7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C3E1F-1B2B-B150-B5A0-84F502CCD470}"/>
              </a:ext>
            </a:extLst>
          </p:cNvPr>
          <p:cNvSpPr txBox="1"/>
          <p:nvPr/>
        </p:nvSpPr>
        <p:spPr>
          <a:xfrm>
            <a:off x="3751384" y="2505670"/>
            <a:ext cx="4382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СИМ</a:t>
            </a:r>
          </a:p>
        </p:txBody>
      </p:sp>
    </p:spTree>
    <p:extLst>
      <p:ext uri="{BB962C8B-B14F-4D97-AF65-F5344CB8AC3E}">
        <p14:creationId xmlns:p14="http://schemas.microsoft.com/office/powerpoint/2010/main" val="1393156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9/9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dirty="0"/>
              <a:t>Все варианты верны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331D62B-2B58-F91E-C554-D2354AB17BF3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5AEC5E1F-0A18-9D1B-67AC-39282AD6088D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FFC2AE-86C2-B9FF-F3D7-5FEA7546FCAB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r="26611" b="42651"/>
          <a:stretch/>
        </p:blipFill>
        <p:spPr>
          <a:xfrm>
            <a:off x="492751" y="-216676"/>
            <a:ext cx="2701862" cy="588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3EBECE-C44A-57D9-7C28-2FD7A8A862F8}"/>
              </a:ext>
            </a:extLst>
          </p:cNvPr>
          <p:cNvSpPr txBox="1"/>
          <p:nvPr/>
        </p:nvSpPr>
        <p:spPr>
          <a:xfrm>
            <a:off x="4784214" y="3263179"/>
            <a:ext cx="615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Один гироскутер – один человек! </a:t>
            </a:r>
            <a:r>
              <a:rPr lang="ru-RU" sz="2000" dirty="0"/>
              <a:t>СИМ не рассчитаны на перевозку пассажиров, езда вдвоем запрещена!</a:t>
            </a:r>
          </a:p>
          <a:p>
            <a:r>
              <a:rPr lang="ru-RU" sz="2000" dirty="0"/>
              <a:t>А ездить держась за руки, без соответствующей защиты и на каблуках </a:t>
            </a:r>
            <a:r>
              <a:rPr lang="ru-RU" sz="2000" b="1" dirty="0"/>
              <a:t>–</a:t>
            </a:r>
            <a:r>
              <a:rPr lang="ru-RU" sz="2000" dirty="0"/>
              <a:t> опасно</a:t>
            </a:r>
          </a:p>
        </p:txBody>
      </p:sp>
    </p:spTree>
    <p:extLst>
      <p:ext uri="{BB962C8B-B14F-4D97-AF65-F5344CB8AC3E}">
        <p14:creationId xmlns:p14="http://schemas.microsoft.com/office/powerpoint/2010/main" val="341463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6672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353140" y="206329"/>
            <a:ext cx="1671638" cy="349336"/>
          </a:xfrm>
        </p:spPr>
        <p:txBody>
          <a:bodyPr/>
          <a:lstStyle/>
          <a:p>
            <a:r>
              <a:rPr lang="ru-RU" dirty="0"/>
              <a:t>Вопрос 1/9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039813" y="2844816"/>
            <a:ext cx="597414" cy="597414"/>
          </a:xfr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1637227" y="2844816"/>
            <a:ext cx="6372542" cy="597414"/>
          </a:xfrm>
        </p:spPr>
        <p:txBody>
          <a:bodyPr/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Сим – город в Челябинской области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1030288" y="3640159"/>
            <a:ext cx="597414" cy="597414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1637227" y="3640159"/>
            <a:ext cx="6372542" cy="597414"/>
          </a:xfrm>
        </p:spPr>
        <p:txBody>
          <a:bodyPr/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Средство индивидуальной мобильности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1039813" y="4435502"/>
            <a:ext cx="597414" cy="597414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8"/>
          </p:nvPr>
        </p:nvSpPr>
        <p:spPr>
          <a:xfrm>
            <a:off x="1637227" y="4435502"/>
            <a:ext cx="6372542" cy="597414"/>
          </a:xfrm>
        </p:spPr>
        <p:txBody>
          <a:bodyPr/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Сим-карта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Расшифруйте аббревиатуру СИМ?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" t="9945" r="17723" b="39129"/>
          <a:stretch/>
        </p:blipFill>
        <p:spPr>
          <a:xfrm>
            <a:off x="7656575" y="894665"/>
            <a:ext cx="4126993" cy="4782235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3A3FA77-9290-A4C8-E93C-FF89C76CA6EB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3C8CA3C1-FA0C-FD67-EDA3-62E69B5BB67B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4323A9-17AB-E5D8-E613-C95796FE7CB5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07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1/9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Средство индивидуальной мобильности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784214" y="3261074"/>
            <a:ext cx="5931267" cy="1604003"/>
          </a:xfrm>
        </p:spPr>
        <p:txBody>
          <a:bodyPr/>
          <a:lstStyle/>
          <a:p>
            <a:r>
              <a:rPr lang="ru-RU" sz="2200" b="0" i="0" u="none" strike="noStrike" dirty="0">
                <a:solidFill>
                  <a:srgbClr val="000000"/>
                </a:solidFill>
                <a:effectLst/>
              </a:rPr>
              <a:t>Это электросамокаты и самокаты, скейтборды и электроскейтборды, гироскутеры, сигвеи, моноколеса, роликовые коньки. Они работают от мускульной энергии человека или от электродвигателя </a:t>
            </a:r>
            <a:br>
              <a:rPr lang="ru-RU" sz="2200" dirty="0"/>
            </a:br>
            <a:endParaRPr lang="ru-RU" sz="2200" dirty="0">
              <a:effectLst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AE4A1EE-FE60-E0A0-0EC2-ADB475F366FC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2EDF7EF-FD55-AE0B-4E2A-813C073527FB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9FF11D-98C4-12E0-E416-53BA555641AD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r="26611" b="42651"/>
          <a:stretch/>
        </p:blipFill>
        <p:spPr>
          <a:xfrm>
            <a:off x="492751" y="-216676"/>
            <a:ext cx="2701862" cy="5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2/9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0"/>
                </a:solidFill>
              </a:rPr>
              <a:t>Т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ротуар, пешеходная и </a:t>
            </a:r>
            <a:r>
              <a:rPr lang="ru-RU" sz="2400" dirty="0">
                <a:solidFill>
                  <a:srgbClr val="000000"/>
                </a:solidFill>
              </a:rPr>
              <a:t>велопешеходная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 дорожка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Тротуар, проезжая часть, магистраль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Автобусная полоса, обочина, пешеходная дорожка</a:t>
            </a:r>
            <a:endParaRPr lang="ru-RU" sz="24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ru-RU" sz="2400" dirty="0"/>
              <a:t>Все варианты верны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Где можно ездить на самокате в 6 лет?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8826" r="5632" b="5742"/>
          <a:stretch/>
        </p:blipFill>
        <p:spPr>
          <a:xfrm flipH="1">
            <a:off x="8229600" y="644684"/>
            <a:ext cx="3249738" cy="5670597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D922B9D-98C5-7943-8D49-D37252E5347C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6D09CBC-3073-1295-F3A6-5AED99B0C0E6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8C5BDB-82A5-2A5A-BC85-CF62DFD5B7E5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2/9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351499" y="1593521"/>
            <a:ext cx="677862" cy="677862"/>
          </a:xfr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784214" y="3261074"/>
            <a:ext cx="6320666" cy="1347519"/>
          </a:xfrm>
        </p:spPr>
        <p:txBody>
          <a:bodyPr/>
          <a:lstStyle/>
          <a:p>
            <a:r>
              <a:rPr lang="ru-RU" sz="2200" dirty="0">
                <a:effectLst/>
              </a:rPr>
              <a:t>Детям до 7 лет, разрешено передвигаться только по </a:t>
            </a:r>
            <a:r>
              <a:rPr lang="ru-RU" sz="2200" dirty="0"/>
              <a:t>тротуарам, пешеходным и велопешеходным дорожкам, а также в пределах пешеходных зон и только </a:t>
            </a:r>
            <a:r>
              <a:rPr lang="ru-RU" sz="2200" dirty="0">
                <a:solidFill>
                  <a:srgbClr val="FF0000"/>
                </a:solidFill>
              </a:rPr>
              <a:t>в сопровождении взрослых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8885D57-7B13-54BE-D53F-FE16FD0066D0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DBDACBA-B246-688F-6EA5-CE3C83766CC6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6A0D18-55AE-4C16-551A-5FAE05906F56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06E049-CF70-AE15-2ADA-C3B1505536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r="26611" b="42651"/>
          <a:stretch/>
        </p:blipFill>
        <p:spPr>
          <a:xfrm>
            <a:off x="492751" y="-216676"/>
            <a:ext cx="2701862" cy="5888272"/>
          </a:xfrm>
          <a:prstGeom prst="rect">
            <a:avLst/>
          </a:prstGeom>
        </p:spPr>
      </p:pic>
      <p:sp>
        <p:nvSpPr>
          <p:cNvPr id="11" name="Текст 3">
            <a:extLst>
              <a:ext uri="{FF2B5EF4-FFF2-40B4-BE49-F238E27FC236}">
                <a16:creationId xmlns:a16="http://schemas.microsoft.com/office/drawing/2014/main" id="{FF56AF9D-7450-F49F-D099-CBD8523996FD}"/>
              </a:ext>
            </a:extLst>
          </p:cNvPr>
          <p:cNvSpPr txBox="1">
            <a:spLocks/>
          </p:cNvSpPr>
          <p:nvPr/>
        </p:nvSpPr>
        <p:spPr>
          <a:xfrm>
            <a:off x="5029361" y="1663076"/>
            <a:ext cx="6372542" cy="5974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</a:rPr>
              <a:t>Тротуар, пешеходная и велопешеходная дорожка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211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3/9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0"/>
                </a:solidFill>
              </a:rPr>
              <a:t>Т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ротуар, пешеходная и </a:t>
            </a:r>
            <a:r>
              <a:rPr lang="ru-RU" sz="2400" dirty="0">
                <a:solidFill>
                  <a:srgbClr val="000000"/>
                </a:solidFill>
              </a:rPr>
              <a:t>велопешеходная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 дорожка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Тротуар, проезжая часть, магистраль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Автобусная полоса, обочина, велосипедная дорожка</a:t>
            </a:r>
            <a:endParaRPr lang="ru-RU" sz="24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0"/>
          </p:nvPr>
        </p:nvSpPr>
        <p:spPr>
          <a:xfrm>
            <a:off x="1627702" y="4850698"/>
            <a:ext cx="7805540" cy="597414"/>
          </a:xfrm>
        </p:spPr>
        <p:txBody>
          <a:bodyPr/>
          <a:lstStyle/>
          <a:p>
            <a:r>
              <a:rPr lang="ru-RU" sz="2400" dirty="0"/>
              <a:t>Тротуар, пешеходная, велосипедная и велопешеходная дорожка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Где можно ездить на самокате в 13 лет?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8826" r="5632" b="5742"/>
          <a:stretch/>
        </p:blipFill>
        <p:spPr>
          <a:xfrm flipH="1">
            <a:off x="8229600" y="644684"/>
            <a:ext cx="3249738" cy="5670597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D922B9D-98C5-7943-8D49-D37252E5347C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6D09CBC-3073-1295-F3A6-5AED99B0C0E6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8C5BDB-82A5-2A5A-BC85-CF62DFD5B7E5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44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3/9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351499" y="1593521"/>
            <a:ext cx="677862" cy="677862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90430" y="3499010"/>
            <a:ext cx="6414450" cy="1347519"/>
          </a:xfrm>
        </p:spPr>
        <p:txBody>
          <a:bodyPr/>
          <a:lstStyle/>
          <a:p>
            <a:pPr algn="l"/>
            <a:r>
              <a:rPr lang="ru-RU" sz="2200" dirty="0">
                <a:effectLst/>
              </a:rPr>
              <a:t>Детям от </a:t>
            </a:r>
            <a:r>
              <a:rPr lang="ru-RU" sz="2200" dirty="0"/>
              <a:t>7 до 14 лет разрешено передвигаться, только по тротуарам, пешеходным, </a:t>
            </a:r>
            <a:r>
              <a:rPr lang="ru-RU" sz="2200" dirty="0">
                <a:solidFill>
                  <a:srgbClr val="FF0000"/>
                </a:solidFill>
              </a:rPr>
              <a:t>велосипедным </a:t>
            </a:r>
            <a:r>
              <a:rPr lang="ru-RU" sz="2200" dirty="0"/>
              <a:t>и велопешеходным дорожкам, а также в пределах </a:t>
            </a:r>
            <a:r>
              <a:rPr lang="ru-RU" sz="2200" dirty="0">
                <a:solidFill>
                  <a:srgbClr val="FF0000"/>
                </a:solidFill>
              </a:rPr>
              <a:t>пешеходных зон</a:t>
            </a:r>
          </a:p>
          <a:p>
            <a:endParaRPr lang="ru-RU" sz="2200" dirty="0">
              <a:solidFill>
                <a:srgbClr val="FF000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8885D57-7B13-54BE-D53F-FE16FD0066D0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DBDACBA-B246-688F-6EA5-CE3C83766CC6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6A0D18-55AE-4C16-551A-5FAE05906F56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06E049-CF70-AE15-2ADA-C3B1505536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r="26611" b="42651"/>
          <a:stretch/>
        </p:blipFill>
        <p:spPr>
          <a:xfrm>
            <a:off x="492751" y="-216676"/>
            <a:ext cx="2701862" cy="5888272"/>
          </a:xfrm>
          <a:prstGeom prst="rect">
            <a:avLst/>
          </a:prstGeom>
        </p:spPr>
      </p:pic>
      <p:sp>
        <p:nvSpPr>
          <p:cNvPr id="3" name="Текст 13">
            <a:extLst>
              <a:ext uri="{FF2B5EF4-FFF2-40B4-BE49-F238E27FC236}">
                <a16:creationId xmlns:a16="http://schemas.microsoft.com/office/drawing/2014/main" id="{150B48BD-1DC8-7E3F-4577-5B82606813CE}"/>
              </a:ext>
            </a:extLst>
          </p:cNvPr>
          <p:cNvSpPr txBox="1">
            <a:spLocks/>
          </p:cNvSpPr>
          <p:nvPr/>
        </p:nvSpPr>
        <p:spPr>
          <a:xfrm>
            <a:off x="5029362" y="1675009"/>
            <a:ext cx="5427624" cy="597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Тротуар, пешеходная, велосипедная и велопешеходная дорожка</a:t>
            </a:r>
          </a:p>
        </p:txBody>
      </p:sp>
    </p:spTree>
    <p:extLst>
      <p:ext uri="{BB962C8B-B14F-4D97-AF65-F5344CB8AC3E}">
        <p14:creationId xmlns:p14="http://schemas.microsoft.com/office/powerpoint/2010/main" val="90780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 4/9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0"/>
                </a:solidFill>
              </a:rPr>
              <a:t>Велосипедная дорожка, пешеходная зона, обочина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>
          <a:xfrm>
            <a:off x="1637227" y="3288738"/>
            <a:ext cx="6372542" cy="597414"/>
          </a:xfrm>
        </p:spPr>
        <p:txBody>
          <a:bodyPr/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Магистраль, проезжая часть, выделенная полоса </a:t>
            </a:r>
            <a:endParaRPr lang="ru-RU" sz="2400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0"/>
          </p:nvPr>
        </p:nvSpPr>
        <p:spPr>
          <a:xfrm>
            <a:off x="1670436" y="4052797"/>
            <a:ext cx="7694343" cy="597414"/>
          </a:xfrm>
        </p:spPr>
        <p:txBody>
          <a:bodyPr/>
          <a:lstStyle/>
          <a:p>
            <a:r>
              <a:rPr lang="ru-RU" sz="2400" dirty="0"/>
              <a:t>Тротуар, велопешеходная дорожка, магистраль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Где можно ездить на самокате в 15 лет?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8826" r="5632" b="5742"/>
          <a:stretch/>
        </p:blipFill>
        <p:spPr>
          <a:xfrm flipH="1">
            <a:off x="8229600" y="644684"/>
            <a:ext cx="3249738" cy="5670597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D922B9D-98C5-7943-8D49-D37252E5347C}"/>
              </a:ext>
            </a:extLst>
          </p:cNvPr>
          <p:cNvGrpSpPr/>
          <p:nvPr/>
        </p:nvGrpSpPr>
        <p:grpSpPr>
          <a:xfrm>
            <a:off x="2403231" y="19612"/>
            <a:ext cx="5253344" cy="732639"/>
            <a:chOff x="2403231" y="19612"/>
            <a:chExt cx="5253344" cy="732639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6D09CBC-3073-1295-F3A6-5AED99B0C0E6}"/>
                </a:ext>
              </a:extLst>
            </p:cNvPr>
            <p:cNvSpPr/>
            <p:nvPr/>
          </p:nvSpPr>
          <p:spPr>
            <a:xfrm>
              <a:off x="2403231" y="19612"/>
              <a:ext cx="5253344" cy="732639"/>
            </a:xfrm>
            <a:prstGeom prst="rect">
              <a:avLst/>
            </a:prstGeom>
            <a:solidFill>
              <a:srgbClr val="F7A4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8C5BDB-82A5-2A5A-BC85-CF62DFD5B7E5}"/>
                </a:ext>
              </a:extLst>
            </p:cNvPr>
            <p:cNvSpPr txBox="1"/>
            <p:nvPr/>
          </p:nvSpPr>
          <p:spPr>
            <a:xfrm>
              <a:off x="2838860" y="88610"/>
              <a:ext cx="438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</a:rPr>
                <a:t>СИМ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748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718</Words>
  <Application>Microsoft Macintosh PowerPoint</Application>
  <PresentationFormat>Широкоэкранный</PresentationFormat>
  <Paragraphs>138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</dc:creator>
  <cp:lastModifiedBy>Nika</cp:lastModifiedBy>
  <cp:revision>154</cp:revision>
  <dcterms:created xsi:type="dcterms:W3CDTF">2021-03-12T09:21:24Z</dcterms:created>
  <dcterms:modified xsi:type="dcterms:W3CDTF">2023-03-14T15:03:34Z</dcterms:modified>
</cp:coreProperties>
</file>